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14" r:id="rId3"/>
    <p:sldId id="257" r:id="rId4"/>
    <p:sldId id="260" r:id="rId5"/>
    <p:sldId id="262" r:id="rId6"/>
    <p:sldId id="265" r:id="rId7"/>
    <p:sldId id="268" r:id="rId8"/>
    <p:sldId id="280" r:id="rId9"/>
    <p:sldId id="293" r:id="rId10"/>
    <p:sldId id="305" r:id="rId11"/>
    <p:sldId id="306" r:id="rId12"/>
    <p:sldId id="315" r:id="rId13"/>
    <p:sldId id="316" r:id="rId14"/>
    <p:sldId id="318" r:id="rId15"/>
    <p:sldId id="317" r:id="rId16"/>
    <p:sldId id="319" r:id="rId17"/>
    <p:sldId id="321" r:id="rId18"/>
    <p:sldId id="339" r:id="rId19"/>
    <p:sldId id="322" r:id="rId20"/>
    <p:sldId id="323" r:id="rId21"/>
    <p:sldId id="324" r:id="rId22"/>
    <p:sldId id="325" r:id="rId23"/>
    <p:sldId id="326" r:id="rId24"/>
    <p:sldId id="327" r:id="rId25"/>
    <p:sldId id="328" r:id="rId26"/>
    <p:sldId id="338" r:id="rId27"/>
    <p:sldId id="330" r:id="rId28"/>
    <p:sldId id="331" r:id="rId29"/>
    <p:sldId id="332" r:id="rId30"/>
    <p:sldId id="333" r:id="rId31"/>
    <p:sldId id="334" r:id="rId32"/>
    <p:sldId id="336" r:id="rId33"/>
    <p:sldId id="33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snapToObjects="1">
      <p:cViewPr varScale="1">
        <p:scale>
          <a:sx n="124" d="100"/>
          <a:sy n="124" d="100"/>
        </p:scale>
        <p:origin x="4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1.wmf"/><Relationship Id="rId3"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2CB9E-F9B8-4243-A293-BD87924C1C8E}" type="datetimeFigureOut">
              <a:rPr lang="en-US" smtClean="0"/>
              <a:t>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52288-2427-CD44-8475-59E15EB158BF}" type="slidenum">
              <a:rPr lang="en-US" smtClean="0"/>
              <a:t>‹#›</a:t>
            </a:fld>
            <a:endParaRPr lang="en-US"/>
          </a:p>
        </p:txBody>
      </p:sp>
    </p:spTree>
    <p:extLst>
      <p:ext uri="{BB962C8B-B14F-4D97-AF65-F5344CB8AC3E}">
        <p14:creationId xmlns:p14="http://schemas.microsoft.com/office/powerpoint/2010/main" val="1780567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71E09-3E21-B94A-80BA-F500472EEA1F}" type="slidenum">
              <a:rPr lang="en-US" altLang="en-US"/>
              <a:pPr/>
              <a:t>4</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a:t>The easiest way to develop software</a:t>
            </a:r>
          </a:p>
          <a:p>
            <a:r>
              <a:rPr lang="en-US" altLang="en-US"/>
              <a:t>The most expensive way</a:t>
            </a:r>
          </a:p>
        </p:txBody>
      </p:sp>
    </p:spTree>
    <p:extLst>
      <p:ext uri="{BB962C8B-B14F-4D97-AF65-F5344CB8AC3E}">
        <p14:creationId xmlns:p14="http://schemas.microsoft.com/office/powerpoint/2010/main" val="162737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12</a:t>
            </a:fld>
            <a:endParaRPr lang="en-US"/>
          </a:p>
        </p:txBody>
      </p:sp>
    </p:spTree>
    <p:extLst>
      <p:ext uri="{BB962C8B-B14F-4D97-AF65-F5344CB8AC3E}">
        <p14:creationId xmlns:p14="http://schemas.microsoft.com/office/powerpoint/2010/main" val="63046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22</a:t>
            </a:fld>
            <a:endParaRPr lang="en-US"/>
          </a:p>
        </p:txBody>
      </p:sp>
    </p:spTree>
    <p:extLst>
      <p:ext uri="{BB962C8B-B14F-4D97-AF65-F5344CB8AC3E}">
        <p14:creationId xmlns:p14="http://schemas.microsoft.com/office/powerpoint/2010/main" val="212419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24</a:t>
            </a:fld>
            <a:endParaRPr lang="en-US"/>
          </a:p>
        </p:txBody>
      </p:sp>
    </p:spTree>
    <p:extLst>
      <p:ext uri="{BB962C8B-B14F-4D97-AF65-F5344CB8AC3E}">
        <p14:creationId xmlns:p14="http://schemas.microsoft.com/office/powerpoint/2010/main" val="177442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52288-2427-CD44-8475-59E15EB158BF}" type="slidenum">
              <a:rPr lang="en-US" smtClean="0"/>
              <a:t>30</a:t>
            </a:fld>
            <a:endParaRPr lang="en-US"/>
          </a:p>
        </p:txBody>
      </p:sp>
    </p:spTree>
    <p:extLst>
      <p:ext uri="{BB962C8B-B14F-4D97-AF65-F5344CB8AC3E}">
        <p14:creationId xmlns:p14="http://schemas.microsoft.com/office/powerpoint/2010/main" val="180780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1/24/17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1/24/17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7.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1.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3.wmf"/><Relationship Id="rId5" Type="http://schemas.openxmlformats.org/officeDocument/2006/relationships/oleObject" Target="../embeddings/oleObject8.bin"/><Relationship Id="rId6" Type="http://schemas.openxmlformats.org/officeDocument/2006/relationships/image" Target="../media/image11.wmf"/><Relationship Id="rId7" Type="http://schemas.openxmlformats.org/officeDocument/2006/relationships/oleObject" Target="../embeddings/oleObject9.bin"/><Relationship Id="rId8" Type="http://schemas.openxmlformats.org/officeDocument/2006/relationships/image" Target="../media/image14.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0.bin"/><Relationship Id="rId5" Type="http://schemas.openxmlformats.org/officeDocument/2006/relationships/image" Target="../media/image13.wmf"/><Relationship Id="rId6" Type="http://schemas.openxmlformats.org/officeDocument/2006/relationships/oleObject" Target="../embeddings/oleObject11.bin"/><Relationship Id="rId7" Type="http://schemas.openxmlformats.org/officeDocument/2006/relationships/image" Target="../media/image17.tif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1.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4.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4.bin"/><Relationship Id="rId5" Type="http://schemas.openxmlformats.org/officeDocument/2006/relationships/image" Target="../media/image11.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COMET Use Case-Based Software Life Cycle &amp;</a:t>
            </a:r>
            <a:br>
              <a:rPr lang="en-US" dirty="0" smtClean="0"/>
            </a:br>
            <a:r>
              <a:rPr lang="en-US" dirty="0" smtClean="0"/>
              <a:t>Use Case Modeling</a:t>
            </a:r>
            <a:endParaRPr lang="en-US" dirty="0"/>
          </a:p>
        </p:txBody>
      </p:sp>
      <p:sp>
        <p:nvSpPr>
          <p:cNvPr id="3" name="Subtitle 2"/>
          <p:cNvSpPr>
            <a:spLocks noGrp="1"/>
          </p:cNvSpPr>
          <p:nvPr>
            <p:ph type="subTitle" idx="1"/>
          </p:nvPr>
        </p:nvSpPr>
        <p:spPr>
          <a:xfrm>
            <a:off x="810001" y="5280847"/>
            <a:ext cx="10572000" cy="1181598"/>
          </a:xfrm>
        </p:spPr>
        <p:txBody>
          <a:bodyPr/>
          <a:lstStyle/>
          <a:p>
            <a:r>
              <a:rPr lang="en-US" dirty="0" smtClean="0"/>
              <a:t>COMP 3700: Modeling and Design</a:t>
            </a:r>
          </a:p>
          <a:p>
            <a:r>
              <a:rPr lang="en-US" dirty="0" smtClean="0"/>
              <a:t>Tuesday, January 24, 2017</a:t>
            </a:r>
            <a:endParaRPr lang="en-US" dirty="0"/>
          </a:p>
        </p:txBody>
      </p:sp>
      <p:sp>
        <p:nvSpPr>
          <p:cNvPr id="4" name="Subtitle 2"/>
          <p:cNvSpPr txBox="1">
            <a:spLocks/>
          </p:cNvSpPr>
          <p:nvPr/>
        </p:nvSpPr>
        <p:spPr>
          <a:xfrm>
            <a:off x="810001" y="6258559"/>
            <a:ext cx="10572000" cy="44704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dirty="0" err="1" smtClean="0"/>
              <a:t>Gomaa</a:t>
            </a:r>
            <a:r>
              <a:rPr lang="en-US" dirty="0" smtClean="0"/>
              <a:t>, 2011; Pettit, 2014</a:t>
            </a:r>
            <a:endParaRPr lang="en-US" dirty="0"/>
          </a:p>
        </p:txBody>
      </p:sp>
    </p:spTree>
    <p:extLst>
      <p:ext uri="{BB962C8B-B14F-4D97-AF65-F5344CB8AC3E}">
        <p14:creationId xmlns:p14="http://schemas.microsoft.com/office/powerpoint/2010/main" val="46002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62C0AC7-9A53-9A45-B00B-6E4C05A34BE7}" type="slidenum">
              <a:rPr lang="en-US" altLang="en-US"/>
              <a:pPr/>
              <a:t>10</a:t>
            </a:fld>
            <a:endParaRPr lang="en-US" altLang="en-US"/>
          </a:p>
        </p:txBody>
      </p:sp>
      <p:sp>
        <p:nvSpPr>
          <p:cNvPr id="38914" name="Rectangle 2"/>
          <p:cNvSpPr>
            <a:spLocks noGrp="1" noChangeArrowheads="1"/>
          </p:cNvSpPr>
          <p:nvPr>
            <p:ph type="title"/>
          </p:nvPr>
        </p:nvSpPr>
        <p:spPr>
          <a:xfrm>
            <a:off x="522270" y="269875"/>
            <a:ext cx="8229600" cy="1143000"/>
          </a:xfrm>
        </p:spPr>
        <p:txBody>
          <a:bodyPr/>
          <a:lstStyle/>
          <a:p>
            <a:r>
              <a:rPr lang="en-US" altLang="en-US" dirty="0" smtClean="0"/>
              <a:t>Spiral </a:t>
            </a:r>
            <a:r>
              <a:rPr lang="en-US" altLang="en-US" dirty="0"/>
              <a:t>Life-Cycle Model</a:t>
            </a:r>
          </a:p>
        </p:txBody>
      </p:sp>
      <p:graphicFrame>
        <p:nvGraphicFramePr>
          <p:cNvPr id="38916" name="Object 4"/>
          <p:cNvGraphicFramePr>
            <a:graphicFrameLocks noGrp="1" noChangeAspect="1"/>
          </p:cNvGraphicFramePr>
          <p:nvPr>
            <p:ph idx="1"/>
            <p:extLst>
              <p:ext uri="{D42A27DB-BD31-4B8C-83A1-F6EECF244321}">
                <p14:modId xmlns:p14="http://schemas.microsoft.com/office/powerpoint/2010/main" val="60889843"/>
              </p:ext>
            </p:extLst>
          </p:nvPr>
        </p:nvGraphicFramePr>
        <p:xfrm>
          <a:off x="6653880" y="2117883"/>
          <a:ext cx="4024451" cy="4288604"/>
        </p:xfrm>
        <a:graphic>
          <a:graphicData uri="http://schemas.openxmlformats.org/presentationml/2006/ole">
            <mc:AlternateContent xmlns:mc="http://schemas.openxmlformats.org/markup-compatibility/2006">
              <mc:Choice xmlns:v="urn:schemas-microsoft-com:vml" Requires="v">
                <p:oleObj spid="_x0000_s54306" name="Image" r:id="rId3" imgW="3431764" imgH="3657298" progId="Photoshop.Image.6">
                  <p:embed/>
                </p:oleObj>
              </mc:Choice>
              <mc:Fallback>
                <p:oleObj name="Image" r:id="rId3" imgW="3431764" imgH="3657298"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880" y="2117883"/>
                        <a:ext cx="4024451" cy="4288604"/>
                      </a:xfrm>
                      <a:prstGeom prst="rect">
                        <a:avLst/>
                      </a:prstGeom>
                      <a:noFill/>
                      <a:ln>
                        <a:noFill/>
                      </a:ln>
                      <a:effectLst/>
                    </p:spPr>
                  </p:pic>
                </p:oleObj>
              </mc:Fallback>
            </mc:AlternateContent>
          </a:graphicData>
        </a:graphic>
      </p:graphicFrame>
      <p:sp>
        <p:nvSpPr>
          <p:cNvPr id="7" name="Rectangle 3"/>
          <p:cNvSpPr txBox="1">
            <a:spLocks noChangeArrowheads="1"/>
          </p:cNvSpPr>
          <p:nvPr/>
        </p:nvSpPr>
        <p:spPr>
          <a:xfrm>
            <a:off x="308226" y="1964076"/>
            <a:ext cx="6154220" cy="51816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r>
              <a:rPr lang="en-US" altLang="en-US" dirty="0"/>
              <a:t>Minimize risk via the use of prototypes and other means</a:t>
            </a:r>
            <a:r>
              <a:rPr lang="en-US" altLang="en-US" dirty="0" smtClean="0"/>
              <a:t>.</a:t>
            </a:r>
            <a:endParaRPr lang="en-US" altLang="en-US" dirty="0"/>
          </a:p>
          <a:p>
            <a:pPr>
              <a:lnSpc>
                <a:spcPct val="90000"/>
              </a:lnSpc>
            </a:pPr>
            <a:r>
              <a:rPr lang="en-US" altLang="en-US" dirty="0"/>
              <a:t>Two types of </a:t>
            </a:r>
            <a:r>
              <a:rPr lang="en-US" altLang="en-US" dirty="0" smtClean="0"/>
              <a:t>risk</a:t>
            </a:r>
            <a:endParaRPr lang="en-US" altLang="en-US" dirty="0"/>
          </a:p>
          <a:p>
            <a:pPr lvl="1">
              <a:lnSpc>
                <a:spcPct val="90000"/>
              </a:lnSpc>
            </a:pPr>
            <a:r>
              <a:rPr lang="en-US" altLang="en-US" dirty="0"/>
              <a:t>Analyzable </a:t>
            </a:r>
            <a:r>
              <a:rPr lang="en-US" altLang="en-US" dirty="0" smtClean="0"/>
              <a:t>Risk</a:t>
            </a:r>
          </a:p>
          <a:p>
            <a:pPr lvl="2">
              <a:lnSpc>
                <a:spcPct val="90000"/>
              </a:lnSpc>
            </a:pPr>
            <a:r>
              <a:rPr lang="en-US" altLang="en-US" dirty="0"/>
              <a:t>T</a:t>
            </a:r>
            <a:r>
              <a:rPr lang="en-US" altLang="en-US" dirty="0" smtClean="0"/>
              <a:t>ime </a:t>
            </a:r>
            <a:r>
              <a:rPr lang="en-US" altLang="en-US" dirty="0"/>
              <a:t>and cost </a:t>
            </a:r>
          </a:p>
          <a:p>
            <a:pPr lvl="1">
              <a:lnSpc>
                <a:spcPct val="90000"/>
              </a:lnSpc>
            </a:pPr>
            <a:r>
              <a:rPr lang="en-US" altLang="en-US" dirty="0"/>
              <a:t>Un-analyzable </a:t>
            </a:r>
            <a:r>
              <a:rPr lang="en-US" altLang="en-US" dirty="0" smtClean="0"/>
              <a:t>Risk  </a:t>
            </a:r>
            <a:endParaRPr lang="en-US" altLang="en-US" dirty="0"/>
          </a:p>
          <a:p>
            <a:pPr lvl="2">
              <a:lnSpc>
                <a:spcPct val="90000"/>
              </a:lnSpc>
            </a:pPr>
            <a:r>
              <a:rPr lang="en-US" altLang="en-US" dirty="0"/>
              <a:t>Personnel turnover</a:t>
            </a:r>
          </a:p>
          <a:p>
            <a:pPr lvl="2">
              <a:lnSpc>
                <a:spcPct val="90000"/>
              </a:lnSpc>
            </a:pPr>
            <a:r>
              <a:rPr lang="en-US" altLang="en-US" dirty="0"/>
              <a:t>Difference between small-scale and large-scale software</a:t>
            </a:r>
          </a:p>
          <a:p>
            <a:pPr lvl="2">
              <a:lnSpc>
                <a:spcPct val="90000"/>
              </a:lnSpc>
            </a:pPr>
            <a:r>
              <a:rPr lang="en-US" altLang="en-US" dirty="0"/>
              <a:t>Evaluate the delivery promises of a hardware supplier</a:t>
            </a:r>
          </a:p>
          <a:p>
            <a:pPr>
              <a:lnSpc>
                <a:spcPct val="80000"/>
              </a:lnSpc>
            </a:pPr>
            <a:r>
              <a:rPr lang="en-US" altLang="en-US" dirty="0" smtClean="0"/>
              <a:t>Simplified form</a:t>
            </a:r>
          </a:p>
          <a:p>
            <a:pPr lvl="1">
              <a:lnSpc>
                <a:spcPct val="80000"/>
              </a:lnSpc>
            </a:pPr>
            <a:r>
              <a:rPr lang="en-US" altLang="en-US" dirty="0" smtClean="0"/>
              <a:t>Rapid prototyping model pus risk analysis preceding each phase</a:t>
            </a:r>
          </a:p>
          <a:p>
            <a:pPr lvl="1">
              <a:lnSpc>
                <a:spcPct val="80000"/>
              </a:lnSpc>
            </a:pPr>
            <a:r>
              <a:rPr lang="en-US" altLang="en-US" dirty="0" smtClean="0"/>
              <a:t>If all risks cannot be mitigated, the project is immediately terminated</a:t>
            </a:r>
          </a:p>
        </p:txBody>
      </p:sp>
    </p:spTree>
    <p:extLst>
      <p:ext uri="{BB962C8B-B14F-4D97-AF65-F5344CB8AC3E}">
        <p14:creationId xmlns:p14="http://schemas.microsoft.com/office/powerpoint/2010/main" val="63497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7D4316C-844A-C94A-8AAA-AD06DD775835}" type="slidenum">
              <a:rPr lang="en-US" altLang="en-US"/>
              <a:pPr/>
              <a:t>11</a:t>
            </a:fld>
            <a:endParaRPr lang="en-US" altLang="en-US"/>
          </a:p>
        </p:txBody>
      </p:sp>
      <p:sp>
        <p:nvSpPr>
          <p:cNvPr id="40965" name="Rectangle 5"/>
          <p:cNvSpPr>
            <a:spLocks noGrp="1" noChangeArrowheads="1"/>
          </p:cNvSpPr>
          <p:nvPr>
            <p:ph type="title"/>
          </p:nvPr>
        </p:nvSpPr>
        <p:spPr>
          <a:xfrm>
            <a:off x="532544" y="421241"/>
            <a:ext cx="8229600" cy="1143000"/>
          </a:xfrm>
        </p:spPr>
        <p:txBody>
          <a:bodyPr/>
          <a:lstStyle/>
          <a:p>
            <a:r>
              <a:rPr lang="en-US" altLang="en-US"/>
              <a:t>Full Spiral Life-Cycle Model</a:t>
            </a:r>
          </a:p>
        </p:txBody>
      </p:sp>
      <p:graphicFrame>
        <p:nvGraphicFramePr>
          <p:cNvPr id="40964" name="Object 4"/>
          <p:cNvGraphicFramePr>
            <a:graphicFrameLocks noGrp="1" noChangeAspect="1"/>
          </p:cNvGraphicFramePr>
          <p:nvPr>
            <p:ph idx="1"/>
            <p:extLst>
              <p:ext uri="{D42A27DB-BD31-4B8C-83A1-F6EECF244321}">
                <p14:modId xmlns:p14="http://schemas.microsoft.com/office/powerpoint/2010/main" val="786996266"/>
              </p:ext>
            </p:extLst>
          </p:nvPr>
        </p:nvGraphicFramePr>
        <p:xfrm>
          <a:off x="6172200" y="2258348"/>
          <a:ext cx="4991806" cy="4148139"/>
        </p:xfrm>
        <a:graphic>
          <a:graphicData uri="http://schemas.openxmlformats.org/presentationml/2006/ole">
            <mc:AlternateContent xmlns:mc="http://schemas.openxmlformats.org/markup-compatibility/2006">
              <mc:Choice xmlns:v="urn:schemas-microsoft-com:vml" Requires="v">
                <p:oleObj spid="_x0000_s55330" name="Image" r:id="rId3" imgW="4876397" imgH="4053505" progId="Photoshop.Image.6">
                  <p:embed/>
                </p:oleObj>
              </mc:Choice>
              <mc:Fallback>
                <p:oleObj name="Image" r:id="rId3" imgW="4876397" imgH="4053505"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258348"/>
                        <a:ext cx="4991806" cy="4148139"/>
                      </a:xfrm>
                      <a:prstGeom prst="rect">
                        <a:avLst/>
                      </a:prstGeom>
                      <a:noFill/>
                      <a:ln>
                        <a:noFill/>
                      </a:ln>
                      <a:effectLst/>
                    </p:spPr>
                  </p:pic>
                </p:oleObj>
              </mc:Fallback>
            </mc:AlternateContent>
          </a:graphicData>
        </a:graphic>
      </p:graphicFrame>
      <p:sp>
        <p:nvSpPr>
          <p:cNvPr id="7" name="Rectangle 3"/>
          <p:cNvSpPr txBox="1">
            <a:spLocks noChangeArrowheads="1"/>
          </p:cNvSpPr>
          <p:nvPr/>
        </p:nvSpPr>
        <p:spPr>
          <a:xfrm>
            <a:off x="318499" y="1676400"/>
            <a:ext cx="6390525" cy="51816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80000"/>
              </a:lnSpc>
            </a:pPr>
            <a:r>
              <a:rPr lang="en-US" altLang="en-US" dirty="0" smtClean="0"/>
              <a:t>Full form</a:t>
            </a:r>
          </a:p>
          <a:p>
            <a:pPr lvl="1">
              <a:lnSpc>
                <a:spcPct val="80000"/>
              </a:lnSpc>
            </a:pPr>
            <a:r>
              <a:rPr lang="en-US" altLang="en-US" dirty="0" smtClean="0"/>
              <a:t>Precede each phase by</a:t>
            </a:r>
          </a:p>
          <a:p>
            <a:pPr lvl="2">
              <a:lnSpc>
                <a:spcPct val="80000"/>
              </a:lnSpc>
            </a:pPr>
            <a:r>
              <a:rPr lang="en-US" altLang="en-US" dirty="0" smtClean="0"/>
              <a:t>Alternatives</a:t>
            </a:r>
          </a:p>
          <a:p>
            <a:pPr lvl="2">
              <a:lnSpc>
                <a:spcPct val="80000"/>
              </a:lnSpc>
            </a:pPr>
            <a:r>
              <a:rPr lang="en-US" altLang="en-US" dirty="0" smtClean="0"/>
              <a:t>Risk analysis</a:t>
            </a:r>
          </a:p>
          <a:p>
            <a:pPr lvl="2">
              <a:lnSpc>
                <a:spcPct val="80000"/>
              </a:lnSpc>
            </a:pPr>
            <a:r>
              <a:rPr lang="en-US" altLang="en-US" dirty="0" smtClean="0"/>
              <a:t>Determining</a:t>
            </a:r>
          </a:p>
          <a:p>
            <a:pPr lvl="3">
              <a:lnSpc>
                <a:spcPct val="90000"/>
              </a:lnSpc>
            </a:pPr>
            <a:r>
              <a:rPr lang="en-US" altLang="en-US" sz="1400" dirty="0"/>
              <a:t>Objective of the </a:t>
            </a:r>
            <a:r>
              <a:rPr lang="en-US" altLang="en-US" sz="1400" dirty="0" smtClean="0"/>
              <a:t>phase</a:t>
            </a:r>
            <a:endParaRPr lang="en-US" altLang="en-US" sz="1400" dirty="0"/>
          </a:p>
          <a:p>
            <a:pPr lvl="3">
              <a:lnSpc>
                <a:spcPct val="90000"/>
              </a:lnSpc>
            </a:pPr>
            <a:r>
              <a:rPr lang="en-US" altLang="en-US" sz="1400" dirty="0"/>
              <a:t>Alternatives for achieving the </a:t>
            </a:r>
            <a:r>
              <a:rPr lang="en-US" altLang="en-US" sz="1400" dirty="0" smtClean="0"/>
              <a:t>objectives</a:t>
            </a:r>
            <a:endParaRPr lang="en-US" altLang="en-US" sz="1400" dirty="0"/>
          </a:p>
          <a:p>
            <a:pPr lvl="3">
              <a:lnSpc>
                <a:spcPct val="90000"/>
              </a:lnSpc>
            </a:pPr>
            <a:r>
              <a:rPr lang="en-US" altLang="en-US" sz="1400" dirty="0"/>
              <a:t>Constraints imposed on those alternatives</a:t>
            </a:r>
            <a:endParaRPr lang="en-US" altLang="en-US" sz="1400" dirty="0" smtClean="0"/>
          </a:p>
          <a:p>
            <a:pPr lvl="1">
              <a:lnSpc>
                <a:spcPct val="80000"/>
              </a:lnSpc>
            </a:pPr>
            <a:r>
              <a:rPr lang="en-US" altLang="en-US" dirty="0" smtClean="0"/>
              <a:t>Follow each phase by</a:t>
            </a:r>
          </a:p>
          <a:p>
            <a:pPr lvl="2">
              <a:lnSpc>
                <a:spcPct val="80000"/>
              </a:lnSpc>
            </a:pPr>
            <a:r>
              <a:rPr lang="en-US" altLang="en-US" dirty="0" smtClean="0"/>
              <a:t>Evaluation</a:t>
            </a:r>
          </a:p>
          <a:p>
            <a:pPr lvl="2">
              <a:lnSpc>
                <a:spcPct val="80000"/>
              </a:lnSpc>
            </a:pPr>
            <a:r>
              <a:rPr lang="en-US" altLang="en-US" dirty="0" smtClean="0"/>
              <a:t>Planning of the next phase</a:t>
            </a:r>
          </a:p>
          <a:p>
            <a:pPr lvl="1">
              <a:lnSpc>
                <a:spcPct val="80000"/>
              </a:lnSpc>
            </a:pPr>
            <a:r>
              <a:rPr lang="en-US" altLang="en-US" dirty="0" smtClean="0"/>
              <a:t>Radial dimension – cumulative costs to date</a:t>
            </a:r>
          </a:p>
          <a:p>
            <a:pPr lvl="1">
              <a:lnSpc>
                <a:spcPct val="80000"/>
              </a:lnSpc>
            </a:pPr>
            <a:r>
              <a:rPr lang="en-US" altLang="en-US" dirty="0" smtClean="0"/>
              <a:t>Angular dimension: progress through the spiral</a:t>
            </a:r>
          </a:p>
        </p:txBody>
      </p:sp>
    </p:spTree>
    <p:extLst>
      <p:ext uri="{BB962C8B-B14F-4D97-AF65-F5344CB8AC3E}">
        <p14:creationId xmlns:p14="http://schemas.microsoft.com/office/powerpoint/2010/main" val="1229474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Software Development Process</a:t>
            </a:r>
            <a:endParaRPr lang="en-US" dirty="0"/>
          </a:p>
        </p:txBody>
      </p:sp>
      <p:sp>
        <p:nvSpPr>
          <p:cNvPr id="3" name="Content Placeholder 2"/>
          <p:cNvSpPr>
            <a:spLocks noGrp="1"/>
          </p:cNvSpPr>
          <p:nvPr>
            <p:ph idx="1"/>
          </p:nvPr>
        </p:nvSpPr>
        <p:spPr>
          <a:xfrm>
            <a:off x="377072" y="2222287"/>
            <a:ext cx="6165130" cy="4027684"/>
          </a:xfrm>
        </p:spPr>
        <p:txBody>
          <a:bodyPr>
            <a:normAutofit fontScale="85000" lnSpcReduction="20000"/>
          </a:bodyPr>
          <a:lstStyle/>
          <a:p>
            <a:r>
              <a:rPr lang="en-US" dirty="0" smtClean="0"/>
              <a:t>Use case-driven software process that uses the UML notation</a:t>
            </a:r>
          </a:p>
          <a:p>
            <a:r>
              <a:rPr lang="en-US" dirty="0" smtClean="0"/>
              <a:t>AKA Rational Unified Process (RUP)</a:t>
            </a:r>
          </a:p>
          <a:p>
            <a:r>
              <a:rPr lang="en-US" dirty="0" smtClean="0"/>
              <a:t>Risk-driven approach</a:t>
            </a:r>
          </a:p>
          <a:p>
            <a:r>
              <a:rPr lang="en-US" dirty="0" smtClean="0"/>
              <a:t>Consists of 5 core workflows and four phases</a:t>
            </a:r>
          </a:p>
          <a:p>
            <a:pPr lvl="1"/>
            <a:r>
              <a:rPr lang="en-US" dirty="0" smtClean="0"/>
              <a:t>Workflow – sequence of activities that produces a result of observable value</a:t>
            </a:r>
          </a:p>
          <a:p>
            <a:pPr lvl="1"/>
            <a:r>
              <a:rPr lang="en-US" dirty="0" smtClean="0"/>
              <a:t>Phase – the time between two major milestones during which</a:t>
            </a:r>
          </a:p>
          <a:p>
            <a:pPr lvl="2"/>
            <a:r>
              <a:rPr lang="en-US" dirty="0" smtClean="0"/>
              <a:t>A well defined set of objectives is met</a:t>
            </a:r>
          </a:p>
          <a:p>
            <a:pPr lvl="2"/>
            <a:r>
              <a:rPr lang="en-US" dirty="0" smtClean="0"/>
              <a:t>Artifacts are completed</a:t>
            </a:r>
          </a:p>
          <a:p>
            <a:pPr lvl="2"/>
            <a:r>
              <a:rPr lang="en-US" dirty="0" smtClean="0"/>
              <a:t>Decisions about whether to move on to the next phase are made</a:t>
            </a:r>
          </a:p>
          <a:p>
            <a:r>
              <a:rPr lang="en-US" dirty="0" smtClean="0"/>
              <a:t>Iterative</a:t>
            </a:r>
          </a:p>
          <a:p>
            <a:r>
              <a:rPr lang="en-US" dirty="0" smtClean="0"/>
              <a:t>Each cycle goes through all four phases and addresses the development of a core workflow</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992" t="18494" r="24744" b="5530"/>
          <a:stretch/>
        </p:blipFill>
        <p:spPr>
          <a:xfrm>
            <a:off x="6847300" y="2086817"/>
            <a:ext cx="4949072" cy="4298623"/>
          </a:xfrm>
          <a:prstGeom prst="rect">
            <a:avLst/>
          </a:prstGeom>
        </p:spPr>
      </p:pic>
    </p:spTree>
    <p:extLst>
      <p:ext uri="{BB962C8B-B14F-4D97-AF65-F5344CB8AC3E}">
        <p14:creationId xmlns:p14="http://schemas.microsoft.com/office/powerpoint/2010/main" val="2109702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Unified Software Development Process</a:t>
            </a:r>
            <a:endParaRPr lang="en-US" dirty="0"/>
          </a:p>
        </p:txBody>
      </p:sp>
      <p:sp>
        <p:nvSpPr>
          <p:cNvPr id="3" name="Content Placeholder 2"/>
          <p:cNvSpPr>
            <a:spLocks noGrp="1"/>
          </p:cNvSpPr>
          <p:nvPr>
            <p:ph idx="1"/>
          </p:nvPr>
        </p:nvSpPr>
        <p:spPr>
          <a:xfrm>
            <a:off x="405353" y="2222287"/>
            <a:ext cx="6627043" cy="4027684"/>
          </a:xfrm>
        </p:spPr>
        <p:txBody>
          <a:bodyPr>
            <a:normAutofit fontScale="70000" lnSpcReduction="20000"/>
          </a:bodyPr>
          <a:lstStyle/>
          <a:p>
            <a:r>
              <a:rPr lang="en-US" dirty="0" smtClean="0"/>
              <a:t>USDP/RUP life cycle workflows</a:t>
            </a:r>
          </a:p>
          <a:p>
            <a:pPr lvl="1"/>
            <a:r>
              <a:rPr lang="en-US" dirty="0" smtClean="0"/>
              <a:t>Requirements</a:t>
            </a:r>
          </a:p>
          <a:p>
            <a:pPr lvl="2"/>
            <a:r>
              <a:rPr lang="en-US" dirty="0" smtClean="0"/>
              <a:t>Product: Use case model</a:t>
            </a:r>
          </a:p>
          <a:p>
            <a:pPr lvl="1"/>
            <a:r>
              <a:rPr lang="en-US" dirty="0" smtClean="0"/>
              <a:t>Analysis</a:t>
            </a:r>
          </a:p>
          <a:p>
            <a:pPr lvl="2"/>
            <a:r>
              <a:rPr lang="en-US" dirty="0" smtClean="0"/>
              <a:t>Product: Analysis model</a:t>
            </a:r>
          </a:p>
          <a:p>
            <a:pPr lvl="1"/>
            <a:r>
              <a:rPr lang="en-US" dirty="0" smtClean="0"/>
              <a:t>Design</a:t>
            </a:r>
          </a:p>
          <a:p>
            <a:pPr lvl="2"/>
            <a:r>
              <a:rPr lang="en-US" dirty="0" smtClean="0"/>
              <a:t>Products: Design model &amp; Deployment model</a:t>
            </a:r>
          </a:p>
          <a:p>
            <a:pPr lvl="1"/>
            <a:r>
              <a:rPr lang="en-US" dirty="0" smtClean="0"/>
              <a:t>Implementation</a:t>
            </a:r>
          </a:p>
          <a:p>
            <a:pPr lvl="2"/>
            <a:r>
              <a:rPr lang="en-US" dirty="0" smtClean="0"/>
              <a:t>Product: Implementation model</a:t>
            </a:r>
          </a:p>
          <a:p>
            <a:pPr lvl="1"/>
            <a:r>
              <a:rPr lang="en-US" dirty="0" smtClean="0"/>
              <a:t>Test</a:t>
            </a:r>
          </a:p>
          <a:p>
            <a:pPr lvl="2"/>
            <a:r>
              <a:rPr lang="en-US" dirty="0" smtClean="0"/>
              <a:t>Product: Test model</a:t>
            </a:r>
          </a:p>
          <a:p>
            <a:r>
              <a:rPr lang="en-US" dirty="0" smtClean="0"/>
              <a:t>USDP/RUP life cycle phases</a:t>
            </a:r>
          </a:p>
          <a:p>
            <a:pPr lvl="1"/>
            <a:r>
              <a:rPr lang="en-US" dirty="0" smtClean="0"/>
              <a:t>Inception – Seed idea is developed to a sufficient level to justify entering the elaboration phase</a:t>
            </a:r>
          </a:p>
          <a:p>
            <a:pPr lvl="1"/>
            <a:r>
              <a:rPr lang="en-US" dirty="0" smtClean="0"/>
              <a:t>Elaboration – Software architecture is defined</a:t>
            </a:r>
          </a:p>
          <a:p>
            <a:pPr lvl="1"/>
            <a:r>
              <a:rPr lang="en-US" dirty="0" smtClean="0"/>
              <a:t>Construction – Software is built to the point at which is is ready for release to users</a:t>
            </a:r>
          </a:p>
          <a:p>
            <a:pPr lvl="1"/>
            <a:r>
              <a:rPr lang="en-US" dirty="0" smtClean="0"/>
              <a:t>Transition – Software is turned over to user community</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992" t="18494" r="24744" b="5530"/>
          <a:stretch/>
        </p:blipFill>
        <p:spPr>
          <a:xfrm>
            <a:off x="7032396" y="2222287"/>
            <a:ext cx="4949072" cy="4298623"/>
          </a:xfrm>
          <a:prstGeom prst="rect">
            <a:avLst/>
          </a:prstGeom>
        </p:spPr>
      </p:pic>
    </p:spTree>
    <p:extLst>
      <p:ext uri="{BB962C8B-B14F-4D97-AF65-F5344CB8AC3E}">
        <p14:creationId xmlns:p14="http://schemas.microsoft.com/office/powerpoint/2010/main" val="6959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COMET Use Case-Based Software Life Cycle</a:t>
            </a:r>
            <a:endParaRPr lang="en-US" dirty="0"/>
          </a:p>
        </p:txBody>
      </p:sp>
      <p:sp>
        <p:nvSpPr>
          <p:cNvPr id="3" name="Content Placeholder 2"/>
          <p:cNvSpPr>
            <a:spLocks noGrp="1"/>
          </p:cNvSpPr>
          <p:nvPr>
            <p:ph idx="1"/>
          </p:nvPr>
        </p:nvSpPr>
        <p:spPr/>
        <p:txBody>
          <a:bodyPr/>
          <a:lstStyle/>
          <a:p>
            <a:r>
              <a:rPr lang="en-US" dirty="0" smtClean="0"/>
              <a:t>COMET use case-based software life cycle can be used with</a:t>
            </a:r>
          </a:p>
          <a:p>
            <a:pPr lvl="1"/>
            <a:r>
              <a:rPr lang="en-US" dirty="0" smtClean="0"/>
              <a:t>Spiral life cycle model</a:t>
            </a:r>
          </a:p>
          <a:p>
            <a:pPr lvl="1"/>
            <a:r>
              <a:rPr lang="en-US" dirty="0" smtClean="0"/>
              <a:t>Unified Software Development Process (USDP/RUP) life cycle model</a:t>
            </a:r>
          </a:p>
          <a:p>
            <a:pPr lvl="2"/>
            <a:r>
              <a:rPr lang="en-US" dirty="0" smtClean="0"/>
              <a:t>Use case driven</a:t>
            </a:r>
          </a:p>
          <a:p>
            <a:pPr lvl="2"/>
            <a:r>
              <a:rPr lang="en-US" dirty="0" smtClean="0"/>
              <a:t>Highly iterative  </a:t>
            </a:r>
            <a:endParaRPr lang="en-US" dirty="0"/>
          </a:p>
        </p:txBody>
      </p:sp>
      <p:sp>
        <p:nvSpPr>
          <p:cNvPr id="4" name="5-Point Star 3"/>
          <p:cNvSpPr/>
          <p:nvPr/>
        </p:nvSpPr>
        <p:spPr>
          <a:xfrm>
            <a:off x="8342719" y="4223208"/>
            <a:ext cx="329938" cy="31108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842342" y="4240250"/>
            <a:ext cx="1545996" cy="276999"/>
          </a:xfrm>
          <a:prstGeom prst="rect">
            <a:avLst/>
          </a:prstGeom>
          <a:noFill/>
        </p:spPr>
        <p:txBody>
          <a:bodyPr wrap="square" rtlCol="0">
            <a:spAutoFit/>
          </a:bodyPr>
          <a:lstStyle/>
          <a:p>
            <a:r>
              <a:rPr lang="en-US" sz="1200" dirty="0" smtClean="0"/>
              <a:t>We’ll use this one</a:t>
            </a:r>
            <a:endParaRPr lang="en-US" sz="1200" dirty="0"/>
          </a:p>
        </p:txBody>
      </p:sp>
    </p:spTree>
    <p:extLst>
      <p:ext uri="{BB962C8B-B14F-4D97-AF65-F5344CB8AC3E}">
        <p14:creationId xmlns:p14="http://schemas.microsoft.com/office/powerpoint/2010/main" val="26271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26" t="25048" r="29277" b="7836"/>
          <a:stretch/>
        </p:blipFill>
        <p:spPr>
          <a:xfrm>
            <a:off x="1533379" y="1786596"/>
            <a:ext cx="9003323" cy="4909625"/>
          </a:xfrm>
          <a:prstGeom prst="rect">
            <a:avLst/>
          </a:prstGeom>
        </p:spPr>
      </p:pic>
      <p:sp>
        <p:nvSpPr>
          <p:cNvPr id="5" name="Title 1"/>
          <p:cNvSpPr>
            <a:spLocks noGrp="1"/>
          </p:cNvSpPr>
          <p:nvPr>
            <p:ph type="title"/>
          </p:nvPr>
        </p:nvSpPr>
        <p:spPr>
          <a:xfrm>
            <a:off x="810000" y="447188"/>
            <a:ext cx="10571998" cy="970450"/>
          </a:xfrm>
        </p:spPr>
        <p:txBody>
          <a:bodyPr/>
          <a:lstStyle/>
          <a:p>
            <a:r>
              <a:rPr lang="en-US" dirty="0" smtClean="0"/>
              <a:t>COMET Use Case Based Software Life Cycle Model</a:t>
            </a:r>
            <a:endParaRPr lang="en-US" dirty="0"/>
          </a:p>
        </p:txBody>
      </p:sp>
      <p:sp>
        <p:nvSpPr>
          <p:cNvPr id="2" name="Oval 1"/>
          <p:cNvSpPr/>
          <p:nvPr/>
        </p:nvSpPr>
        <p:spPr>
          <a:xfrm>
            <a:off x="2658359" y="2177592"/>
            <a:ext cx="1366886" cy="13574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148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Modeling</a:t>
            </a:r>
            <a:endParaRPr lang="en-US" dirty="0"/>
          </a:p>
        </p:txBody>
      </p:sp>
      <p:sp>
        <p:nvSpPr>
          <p:cNvPr id="3" name="Content Placeholder 2"/>
          <p:cNvSpPr>
            <a:spLocks noGrp="1"/>
          </p:cNvSpPr>
          <p:nvPr>
            <p:ph idx="1"/>
          </p:nvPr>
        </p:nvSpPr>
        <p:spPr>
          <a:xfrm>
            <a:off x="211015" y="2785403"/>
            <a:ext cx="3629465" cy="2335237"/>
          </a:xfrm>
        </p:spPr>
        <p:txBody>
          <a:bodyPr>
            <a:normAutofit fontScale="92500" lnSpcReduction="20000"/>
          </a:bodyPr>
          <a:lstStyle/>
          <a:p>
            <a:r>
              <a:rPr lang="en-US" dirty="0" smtClean="0"/>
              <a:t>Use Case Modeling</a:t>
            </a:r>
          </a:p>
          <a:p>
            <a:pPr lvl="1"/>
            <a:r>
              <a:rPr lang="en-US" dirty="0" smtClean="0"/>
              <a:t>Define software functional requirements in terms of use cases and actors</a:t>
            </a:r>
          </a:p>
          <a:p>
            <a:pPr lvl="1"/>
            <a:r>
              <a:rPr lang="en-US" dirty="0" smtClean="0"/>
              <a:t>Narrative description of each use case is developed</a:t>
            </a:r>
          </a:p>
          <a:p>
            <a:pPr lvl="1"/>
            <a:r>
              <a:rPr lang="en-US" dirty="0" smtClean="0"/>
              <a:t>User inputs and active participation are essential to this effort</a:t>
            </a:r>
            <a:endParaRPr lang="en-US" dirty="0"/>
          </a:p>
        </p:txBody>
      </p:sp>
      <p:pic>
        <p:nvPicPr>
          <p:cNvPr id="4" name="Picture 3"/>
          <p:cNvPicPr>
            <a:picLocks noChangeAspect="1"/>
          </p:cNvPicPr>
          <p:nvPr/>
        </p:nvPicPr>
        <p:blipFill rotWithShape="1">
          <a:blip r:embed="rId2"/>
          <a:srcRect l="10716" t="31393" r="31439" b="10145"/>
          <a:stretch/>
        </p:blipFill>
        <p:spPr>
          <a:xfrm>
            <a:off x="4009291" y="2053883"/>
            <a:ext cx="7526216" cy="4276579"/>
          </a:xfrm>
          <a:prstGeom prst="rect">
            <a:avLst/>
          </a:prstGeom>
        </p:spPr>
      </p:pic>
    </p:spTree>
    <p:extLst>
      <p:ext uri="{BB962C8B-B14F-4D97-AF65-F5344CB8AC3E}">
        <p14:creationId xmlns:p14="http://schemas.microsoft.com/office/powerpoint/2010/main" val="66117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Watch the video on use cases</a:t>
            </a:r>
            <a:endParaRPr lang="en-US" dirty="0"/>
          </a:p>
        </p:txBody>
      </p:sp>
      <p:sp>
        <p:nvSpPr>
          <p:cNvPr id="3" name="Content Placeholder 2"/>
          <p:cNvSpPr>
            <a:spLocks noGrp="1"/>
          </p:cNvSpPr>
          <p:nvPr>
            <p:ph idx="1"/>
          </p:nvPr>
        </p:nvSpPr>
        <p:spPr>
          <a:xfrm>
            <a:off x="1981200" y="1600201"/>
            <a:ext cx="8229600" cy="5090137"/>
          </a:xfrm>
        </p:spPr>
        <p:txBody>
          <a:bodyPr>
            <a:normAutofit/>
          </a:bodyPr>
          <a:lstStyle/>
          <a:p>
            <a:r>
              <a:rPr lang="en-US" dirty="0"/>
              <a:t>https://</a:t>
            </a:r>
            <a:r>
              <a:rPr lang="en-US" dirty="0" err="1"/>
              <a:t>www.youtube.com</a:t>
            </a:r>
            <a:r>
              <a:rPr lang="en-US" dirty="0"/>
              <a:t>/</a:t>
            </a:r>
            <a:r>
              <a:rPr lang="en-US" dirty="0" err="1"/>
              <a:t>watch?v</a:t>
            </a:r>
            <a:r>
              <a:rPr lang="en-US" dirty="0"/>
              <a:t>=nN7lTDWKP6g&amp;t=28s</a:t>
            </a:r>
          </a:p>
        </p:txBody>
      </p:sp>
    </p:spTree>
    <p:extLst>
      <p:ext uri="{BB962C8B-B14F-4D97-AF65-F5344CB8AC3E}">
        <p14:creationId xmlns:p14="http://schemas.microsoft.com/office/powerpoint/2010/main" val="68658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Check-In</a:t>
            </a:r>
            <a:endParaRPr lang="en-US" dirty="0"/>
          </a:p>
        </p:txBody>
      </p:sp>
      <p:sp>
        <p:nvSpPr>
          <p:cNvPr id="3" name="Content Placeholder 2"/>
          <p:cNvSpPr>
            <a:spLocks noGrp="1"/>
          </p:cNvSpPr>
          <p:nvPr>
            <p:ph idx="1"/>
          </p:nvPr>
        </p:nvSpPr>
        <p:spPr>
          <a:xfrm>
            <a:off x="818712" y="2222287"/>
            <a:ext cx="3321773" cy="3636511"/>
          </a:xfrm>
        </p:spPr>
        <p:txBody>
          <a:bodyPr/>
          <a:lstStyle/>
          <a:p>
            <a:r>
              <a:rPr lang="en-US" dirty="0" smtClean="0"/>
              <a:t>Stick Figure?</a:t>
            </a:r>
          </a:p>
          <a:p>
            <a:r>
              <a:rPr lang="en-US" dirty="0" smtClean="0"/>
              <a:t>Oval?</a:t>
            </a:r>
          </a:p>
          <a:p>
            <a:r>
              <a:rPr lang="en-US" dirty="0" smtClean="0"/>
              <a:t>Lines (arcs):</a:t>
            </a:r>
          </a:p>
          <a:p>
            <a:r>
              <a:rPr lang="en-US" dirty="0" smtClean="0"/>
              <a:t>&lt;&lt;  &gt;&gt;?</a:t>
            </a:r>
          </a:p>
          <a:p>
            <a:r>
              <a:rPr lang="en-US" dirty="0"/>
              <a:t>b</a:t>
            </a:r>
            <a:r>
              <a:rPr lang="en-US" dirty="0" smtClean="0"/>
              <a:t>ox?</a:t>
            </a:r>
            <a:endParaRPr lang="en-US" dirty="0"/>
          </a:p>
        </p:txBody>
      </p:sp>
      <p:sp>
        <p:nvSpPr>
          <p:cNvPr id="4" name="Rectangle 3"/>
          <p:cNvSpPr/>
          <p:nvPr/>
        </p:nvSpPr>
        <p:spPr>
          <a:xfrm>
            <a:off x="4742738" y="2439106"/>
            <a:ext cx="6401440"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61813" y="3200360"/>
            <a:ext cx="5849936" cy="2514600"/>
            <a:chOff x="3643804" y="4226339"/>
            <a:chExt cx="5849936" cy="2514600"/>
          </a:xfrm>
        </p:grpSpPr>
        <p:sp>
          <p:nvSpPr>
            <p:cNvPr id="6" name="Text Box 4"/>
            <p:cNvSpPr txBox="1">
              <a:spLocks noChangeArrowheads="1"/>
            </p:cNvSpPr>
            <p:nvPr/>
          </p:nvSpPr>
          <p:spPr bwMode="auto">
            <a:xfrm>
              <a:off x="3643804" y="6088477"/>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Teacher</a:t>
              </a:r>
            </a:p>
          </p:txBody>
        </p:sp>
        <p:sp>
          <p:nvSpPr>
            <p:cNvPr id="7" name="Line 5"/>
            <p:cNvSpPr>
              <a:spLocks noChangeShapeType="1"/>
            </p:cNvSpPr>
            <p:nvPr/>
          </p:nvSpPr>
          <p:spPr bwMode="auto">
            <a:xfrm flipH="1" flipV="1">
              <a:off x="4259754" y="5769390"/>
              <a:ext cx="198437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Oval 6"/>
            <p:cNvSpPr>
              <a:spLocks noChangeArrowheads="1"/>
            </p:cNvSpPr>
            <p:nvPr/>
          </p:nvSpPr>
          <p:spPr bwMode="auto">
            <a:xfrm>
              <a:off x="6636240" y="422633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Alter Student Grade</a:t>
              </a:r>
            </a:p>
          </p:txBody>
        </p:sp>
        <p:sp>
          <p:nvSpPr>
            <p:cNvPr id="9" name="Oval 7"/>
            <p:cNvSpPr>
              <a:spLocks noChangeArrowheads="1"/>
            </p:cNvSpPr>
            <p:nvPr/>
          </p:nvSpPr>
          <p:spPr bwMode="auto">
            <a:xfrm>
              <a:off x="6217140" y="575033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Record Grades for a Section</a:t>
              </a:r>
            </a:p>
          </p:txBody>
        </p:sp>
        <p:sp>
          <p:nvSpPr>
            <p:cNvPr id="10" name="Line 8"/>
            <p:cNvSpPr>
              <a:spLocks noChangeShapeType="1"/>
            </p:cNvSpPr>
            <p:nvPr/>
          </p:nvSpPr>
          <p:spPr bwMode="auto">
            <a:xfrm flipH="1" flipV="1">
              <a:off x="7855440" y="4835939"/>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Text Box 9"/>
            <p:cNvSpPr txBox="1">
              <a:spLocks noChangeArrowheads="1"/>
            </p:cNvSpPr>
            <p:nvPr/>
          </p:nvSpPr>
          <p:spPr bwMode="auto">
            <a:xfrm>
              <a:off x="7855440" y="5293139"/>
              <a:ext cx="14874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&lt;&lt;includes&gt;&gt;</a:t>
              </a:r>
            </a:p>
          </p:txBody>
        </p:sp>
        <p:sp>
          <p:nvSpPr>
            <p:cNvPr id="12" name="Line 10"/>
            <p:cNvSpPr>
              <a:spLocks noChangeShapeType="1"/>
            </p:cNvSpPr>
            <p:nvPr/>
          </p:nvSpPr>
          <p:spPr bwMode="auto">
            <a:xfrm flipH="1">
              <a:off x="4243879" y="4594640"/>
              <a:ext cx="2446337"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3" name="Object 2"/>
            <p:cNvGraphicFramePr>
              <a:graphicFrameLocks noChangeAspect="1"/>
            </p:cNvGraphicFramePr>
            <p:nvPr>
              <p:extLst>
                <p:ext uri="{D42A27DB-BD31-4B8C-83A1-F6EECF244321}">
                  <p14:modId xmlns:p14="http://schemas.microsoft.com/office/powerpoint/2010/main" val="716054225"/>
                </p:ext>
              </p:extLst>
            </p:nvPr>
          </p:nvGraphicFramePr>
          <p:xfrm>
            <a:off x="3908916" y="4937539"/>
            <a:ext cx="373063" cy="1049338"/>
          </p:xfrm>
          <a:graphic>
            <a:graphicData uri="http://schemas.openxmlformats.org/presentationml/2006/ole">
              <mc:AlternateContent xmlns:mc="http://schemas.openxmlformats.org/markup-compatibility/2006">
                <mc:Choice xmlns:v="urn:schemas-microsoft-com:vml" Requires="v">
                  <p:oleObj spid="_x0000_s67589" name="Clip" r:id="rId3" imgW="1395413" imgH="3927475" progId="MS_ClipArt_Gallery.2">
                    <p:embed/>
                  </p:oleObj>
                </mc:Choice>
                <mc:Fallback>
                  <p:oleObj name="Clip" r:id="rId3" imgW="1395413" imgH="3927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916" y="493753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14" name="Rectangle 13"/>
          <p:cNvSpPr/>
          <p:nvPr/>
        </p:nvSpPr>
        <p:spPr>
          <a:xfrm>
            <a:off x="7387119" y="2599362"/>
            <a:ext cx="3616503" cy="3493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0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Cases are one way to capture requirements</a:t>
            </a:r>
            <a:endParaRPr lang="en-US" dirty="0"/>
          </a:p>
        </p:txBody>
      </p:sp>
      <p:sp>
        <p:nvSpPr>
          <p:cNvPr id="3" name="Content Placeholder 2"/>
          <p:cNvSpPr>
            <a:spLocks noGrp="1"/>
          </p:cNvSpPr>
          <p:nvPr>
            <p:ph idx="1"/>
          </p:nvPr>
        </p:nvSpPr>
        <p:spPr>
          <a:xfrm>
            <a:off x="810000" y="1600201"/>
            <a:ext cx="8229600" cy="5090137"/>
          </a:xfrm>
        </p:spPr>
        <p:txBody>
          <a:bodyPr>
            <a:normAutofit/>
          </a:bodyPr>
          <a:lstStyle/>
          <a:p>
            <a:r>
              <a:rPr lang="en-US" dirty="0" smtClean="0"/>
              <a:t>A visual way to capture functional requirements</a:t>
            </a:r>
          </a:p>
          <a:p>
            <a:r>
              <a:rPr lang="en-US" dirty="0" smtClean="0"/>
              <a:t>Each bubble is a discrete </a:t>
            </a:r>
          </a:p>
          <a:p>
            <a:pPr marL="0" indent="0">
              <a:buNone/>
            </a:pPr>
            <a:r>
              <a:rPr lang="en-US" dirty="0"/>
              <a:t> </a:t>
            </a:r>
            <a:r>
              <a:rPr lang="en-US" dirty="0" smtClean="0"/>
              <a:t>   user goal</a:t>
            </a:r>
          </a:p>
          <a:p>
            <a:r>
              <a:rPr lang="en-US" dirty="0" smtClean="0"/>
              <a:t>Actors can be people, or</a:t>
            </a:r>
          </a:p>
          <a:p>
            <a:pPr marL="0" indent="0">
              <a:buNone/>
            </a:pPr>
            <a:r>
              <a:rPr lang="en-US" dirty="0"/>
              <a:t> </a:t>
            </a:r>
            <a:r>
              <a:rPr lang="en-US" dirty="0" smtClean="0"/>
              <a:t>   external systems</a:t>
            </a:r>
          </a:p>
          <a:p>
            <a:r>
              <a:rPr lang="en-US" dirty="0" smtClean="0"/>
              <a:t>Each bubble is mapped to a</a:t>
            </a:r>
          </a:p>
          <a:p>
            <a:pPr marL="0" indent="0">
              <a:buNone/>
            </a:pPr>
            <a:r>
              <a:rPr lang="en-US" dirty="0"/>
              <a:t> </a:t>
            </a:r>
            <a:r>
              <a:rPr lang="en-US" dirty="0" smtClean="0"/>
              <a:t>   textual description</a:t>
            </a:r>
            <a:endParaRPr lang="en-US" dirty="0"/>
          </a:p>
        </p:txBody>
      </p:sp>
      <p:sp>
        <p:nvSpPr>
          <p:cNvPr id="4" name="Rectangle 2"/>
          <p:cNvSpPr>
            <a:spLocks noChangeArrowheads="1"/>
          </p:cNvSpPr>
          <p:nvPr/>
        </p:nvSpPr>
        <p:spPr bwMode="auto">
          <a:xfrm>
            <a:off x="7185377" y="3089151"/>
            <a:ext cx="3479449" cy="3601187"/>
          </a:xfrm>
          <a:prstGeom prst="rect">
            <a:avLst/>
          </a:prstGeom>
          <a:solidFill>
            <a:srgbClr val="96E3FE"/>
          </a:solidFill>
          <a:ln>
            <a:noFill/>
          </a:ln>
          <a:effectLst>
            <a:outerShdw blurRad="63500" dist="38099" dir="2700000" algn="ctr" rotWithShape="0">
              <a:schemeClr val="bg2">
                <a:alpha val="74997"/>
              </a:scheme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a:latin typeface="Helvetica" pitchFamily="-110" charset="0"/>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616" y="3127611"/>
            <a:ext cx="2801812" cy="35627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04451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Straw House Activity</a:t>
            </a:r>
            <a:endParaRPr lang="en-US" dirty="0"/>
          </a:p>
        </p:txBody>
      </p:sp>
      <p:sp>
        <p:nvSpPr>
          <p:cNvPr id="3" name="Content Placeholder 2"/>
          <p:cNvSpPr>
            <a:spLocks noGrp="1"/>
          </p:cNvSpPr>
          <p:nvPr>
            <p:ph idx="1"/>
          </p:nvPr>
        </p:nvSpPr>
        <p:spPr>
          <a:xfrm>
            <a:off x="818712" y="2222287"/>
            <a:ext cx="10554574" cy="4260400"/>
          </a:xfrm>
        </p:spPr>
        <p:txBody>
          <a:bodyPr>
            <a:normAutofit fontScale="85000" lnSpcReduction="20000"/>
          </a:bodyPr>
          <a:lstStyle/>
          <a:p>
            <a:r>
              <a:rPr lang="en-US" dirty="0" smtClean="0"/>
              <a:t>Get into groups of 6</a:t>
            </a:r>
          </a:p>
          <a:p>
            <a:r>
              <a:rPr lang="en-US" dirty="0" smtClean="0"/>
              <a:t>Roles</a:t>
            </a:r>
          </a:p>
          <a:p>
            <a:pPr lvl="1"/>
            <a:r>
              <a:rPr lang="en-US" dirty="0" smtClean="0"/>
              <a:t>Facilitator</a:t>
            </a:r>
          </a:p>
          <a:p>
            <a:pPr lvl="1"/>
            <a:r>
              <a:rPr lang="en-US" dirty="0" smtClean="0"/>
              <a:t>Timekeeper</a:t>
            </a:r>
          </a:p>
          <a:p>
            <a:pPr lvl="1"/>
            <a:r>
              <a:rPr lang="en-US" dirty="0" smtClean="0"/>
              <a:t>Scribe</a:t>
            </a:r>
          </a:p>
          <a:p>
            <a:pPr lvl="1"/>
            <a:r>
              <a:rPr lang="en-US" dirty="0" smtClean="0"/>
              <a:t>Runner</a:t>
            </a:r>
          </a:p>
          <a:p>
            <a:pPr lvl="1"/>
            <a:r>
              <a:rPr lang="en-US" dirty="0" smtClean="0"/>
              <a:t>Client/Customer</a:t>
            </a:r>
          </a:p>
          <a:p>
            <a:pPr lvl="1"/>
            <a:r>
              <a:rPr lang="en-US" dirty="0" smtClean="0"/>
              <a:t>Lead Builder</a:t>
            </a:r>
          </a:p>
          <a:p>
            <a:r>
              <a:rPr lang="en-US" dirty="0" smtClean="0"/>
              <a:t>Procedure</a:t>
            </a:r>
          </a:p>
          <a:p>
            <a:pPr lvl="1"/>
            <a:r>
              <a:rPr lang="en-US" dirty="0" smtClean="0"/>
              <a:t>Select Team Roles (5 minutes)</a:t>
            </a:r>
          </a:p>
          <a:p>
            <a:pPr lvl="1"/>
            <a:r>
              <a:rPr lang="en-US" dirty="0" smtClean="0"/>
              <a:t>Talk with client/customer (5 minutes)</a:t>
            </a:r>
          </a:p>
          <a:p>
            <a:pPr lvl="1"/>
            <a:r>
              <a:rPr lang="en-US" dirty="0" smtClean="0"/>
              <a:t>Build (15 minutes)</a:t>
            </a:r>
          </a:p>
          <a:p>
            <a:pPr lvl="1"/>
            <a:r>
              <a:rPr lang="en-US" dirty="0" smtClean="0"/>
              <a:t>Assess client/customer satisfaction (5 minutes)</a:t>
            </a:r>
          </a:p>
          <a:p>
            <a:r>
              <a:rPr lang="en-US" dirty="0" smtClean="0"/>
              <a:t>SEE FULL SET OF INSTRUCTIONS IN CANVAS AND ON IN-CLASS HANDOUT</a:t>
            </a:r>
          </a:p>
        </p:txBody>
      </p:sp>
    </p:spTree>
    <p:extLst>
      <p:ext uri="{BB962C8B-B14F-4D97-AF65-F5344CB8AC3E}">
        <p14:creationId xmlns:p14="http://schemas.microsoft.com/office/powerpoint/2010/main" val="1053564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Description</a:t>
            </a:r>
            <a:endParaRPr lang="en-US" dirty="0"/>
          </a:p>
        </p:txBody>
      </p:sp>
      <p:sp>
        <p:nvSpPr>
          <p:cNvPr id="3" name="Content Placeholder 2"/>
          <p:cNvSpPr>
            <a:spLocks noGrp="1"/>
          </p:cNvSpPr>
          <p:nvPr>
            <p:ph idx="1"/>
          </p:nvPr>
        </p:nvSpPr>
        <p:spPr>
          <a:xfrm>
            <a:off x="1981200" y="1600201"/>
            <a:ext cx="8229600" cy="5073727"/>
          </a:xfrm>
        </p:spPr>
        <p:txBody>
          <a:bodyPr>
            <a:normAutofit/>
          </a:bodyPr>
          <a:lstStyle/>
          <a:p>
            <a:r>
              <a:rPr lang="en-US" dirty="0" smtClean="0"/>
              <a:t>Includes basic and alternate/exception flows</a:t>
            </a:r>
          </a:p>
          <a:p>
            <a:pPr lvl="1"/>
            <a:r>
              <a:rPr lang="en-US" dirty="0" smtClean="0"/>
              <a:t>Each alternate flow must start at a step in the basic flow, and may return to a step in the basic flow</a:t>
            </a:r>
          </a:p>
          <a:p>
            <a:pPr lvl="1"/>
            <a:r>
              <a:rPr lang="en-US" dirty="0" smtClean="0"/>
              <a:t>Exception flows are analogous to exceptions in code</a:t>
            </a:r>
          </a:p>
          <a:p>
            <a:r>
              <a:rPr lang="en-US" dirty="0" smtClean="0"/>
              <a:t>Includes preconditions</a:t>
            </a:r>
          </a:p>
          <a:p>
            <a:r>
              <a:rPr lang="en-US" b="1" dirty="0" smtClean="0"/>
              <a:t>Do not use language that hints at implementation details or system interactions</a:t>
            </a:r>
          </a:p>
          <a:p>
            <a:pPr lvl="1"/>
            <a:r>
              <a:rPr lang="en-US" dirty="0" smtClean="0"/>
              <a:t>Avoid </a:t>
            </a:r>
            <a:r>
              <a:rPr lang="en-US" i="1" dirty="0" smtClean="0"/>
              <a:t>click</a:t>
            </a:r>
            <a:r>
              <a:rPr lang="en-US" dirty="0" smtClean="0"/>
              <a:t>, </a:t>
            </a:r>
            <a:r>
              <a:rPr lang="en-US" i="1" dirty="0" smtClean="0"/>
              <a:t>press</a:t>
            </a:r>
            <a:r>
              <a:rPr lang="en-US" dirty="0" smtClean="0"/>
              <a:t>, </a:t>
            </a:r>
            <a:r>
              <a:rPr lang="en-US" i="1" dirty="0" smtClean="0"/>
              <a:t>type</a:t>
            </a:r>
            <a:r>
              <a:rPr lang="en-US" dirty="0" smtClean="0"/>
              <a:t>, </a:t>
            </a:r>
            <a:r>
              <a:rPr lang="en-US" i="1" dirty="0" smtClean="0"/>
              <a:t>button</a:t>
            </a:r>
            <a:r>
              <a:rPr lang="en-US" dirty="0" smtClean="0"/>
              <a:t>, etc.</a:t>
            </a:r>
          </a:p>
          <a:p>
            <a:pPr lvl="1"/>
            <a:r>
              <a:rPr lang="en-US" dirty="0" smtClean="0"/>
              <a:t>Unnecessarily limits creativity</a:t>
            </a:r>
            <a:endParaRPr lang="en-US" dirty="0"/>
          </a:p>
        </p:txBody>
      </p:sp>
    </p:spTree>
    <p:extLst>
      <p:ext uri="{BB962C8B-B14F-4D97-AF65-F5344CB8AC3E}">
        <p14:creationId xmlns:p14="http://schemas.microsoft.com/office/powerpoint/2010/main" val="1560844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20618" y="2582944"/>
            <a:ext cx="7717411"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Use Case Diagrams</a:t>
            </a:r>
            <a:endParaRPr lang="en-US" dirty="0"/>
          </a:p>
        </p:txBody>
      </p:sp>
      <p:sp>
        <p:nvSpPr>
          <p:cNvPr id="3" name="Content Placeholder 2"/>
          <p:cNvSpPr>
            <a:spLocks noGrp="1"/>
          </p:cNvSpPr>
          <p:nvPr>
            <p:ph idx="1"/>
          </p:nvPr>
        </p:nvSpPr>
        <p:spPr>
          <a:xfrm>
            <a:off x="205970" y="2184580"/>
            <a:ext cx="4114648" cy="3636511"/>
          </a:xfrm>
        </p:spPr>
        <p:txBody>
          <a:bodyPr/>
          <a:lstStyle/>
          <a:p>
            <a:r>
              <a:rPr lang="en-US" dirty="0" smtClean="0"/>
              <a:t>Made up of three components</a:t>
            </a:r>
          </a:p>
          <a:p>
            <a:pPr lvl="1"/>
            <a:r>
              <a:rPr lang="en-US" dirty="0" smtClean="0"/>
              <a:t>Actors (people or external systems)</a:t>
            </a:r>
          </a:p>
          <a:p>
            <a:pPr lvl="1"/>
            <a:r>
              <a:rPr lang="en-US" dirty="0" smtClean="0"/>
              <a:t>Use Cases (with textual descriptions)</a:t>
            </a:r>
          </a:p>
          <a:p>
            <a:pPr lvl="1"/>
            <a:r>
              <a:rPr lang="en-US" dirty="0" smtClean="0"/>
              <a:t>Relationships</a:t>
            </a:r>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143197205"/>
              </p:ext>
            </p:extLst>
          </p:nvPr>
        </p:nvGraphicFramePr>
        <p:xfrm>
          <a:off x="9730819" y="4637700"/>
          <a:ext cx="749300" cy="830263"/>
        </p:xfrm>
        <a:graphic>
          <a:graphicData uri="http://schemas.openxmlformats.org/presentationml/2006/ole">
            <mc:AlternateContent xmlns:mc="http://schemas.openxmlformats.org/markup-compatibility/2006">
              <mc:Choice xmlns:v="urn:schemas-microsoft-com:vml" Requires="v">
                <p:oleObj spid="_x0000_s1078" name="Clip" r:id="rId3" imgW="3560763" imgH="3946525" progId="MS_ClipArt_Gallery.2">
                  <p:embed/>
                </p:oleObj>
              </mc:Choice>
              <mc:Fallback>
                <p:oleObj name="Clip" r:id="rId3" imgW="3560763" imgH="394652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0819" y="4637700"/>
                        <a:ext cx="749300" cy="8302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750760392"/>
              </p:ext>
            </p:extLst>
          </p:nvPr>
        </p:nvGraphicFramePr>
        <p:xfrm>
          <a:off x="5311220" y="4485299"/>
          <a:ext cx="373063" cy="1049338"/>
        </p:xfrm>
        <a:graphic>
          <a:graphicData uri="http://schemas.openxmlformats.org/presentationml/2006/ole">
            <mc:AlternateContent xmlns:mc="http://schemas.openxmlformats.org/markup-compatibility/2006">
              <mc:Choice xmlns:v="urn:schemas-microsoft-com:vml" Requires="v">
                <p:oleObj spid="_x0000_s1079" name="Clip" r:id="rId5" imgW="1395413" imgH="3927475" progId="MS_ClipArt_Gallery.2">
                  <p:embed/>
                </p:oleObj>
              </mc:Choice>
              <mc:Fallback>
                <p:oleObj name="Clip" r:id="rId5" imgW="1395413" imgH="392747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1220" y="448529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08977150"/>
              </p:ext>
            </p:extLst>
          </p:nvPr>
        </p:nvGraphicFramePr>
        <p:xfrm>
          <a:off x="7444819" y="4561499"/>
          <a:ext cx="668338" cy="908050"/>
        </p:xfrm>
        <a:graphic>
          <a:graphicData uri="http://schemas.openxmlformats.org/presentationml/2006/ole">
            <mc:AlternateContent xmlns:mc="http://schemas.openxmlformats.org/markup-compatibility/2006">
              <mc:Choice xmlns:v="urn:schemas-microsoft-com:vml" Requires="v">
                <p:oleObj spid="_x0000_s1080" name="Clip" r:id="rId7" imgW="2902226" imgH="3951798" progId="MS_ClipArt_Gallery.2">
                  <p:embed/>
                </p:oleObj>
              </mc:Choice>
              <mc:Fallback>
                <p:oleObj name="Clip" r:id="rId7" imgW="2902226" imgH="3951798"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4819" y="4561499"/>
                        <a:ext cx="668338" cy="908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 name="Text Box 7"/>
          <p:cNvSpPr txBox="1">
            <a:spLocks noChangeArrowheads="1"/>
          </p:cNvSpPr>
          <p:nvPr/>
        </p:nvSpPr>
        <p:spPr bwMode="auto">
          <a:xfrm>
            <a:off x="6454219" y="51711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dirty="0">
                <a:latin typeface="Arial" charset="0"/>
              </a:rPr>
              <a:t>Authorized</a:t>
            </a:r>
          </a:p>
          <a:p>
            <a:pPr>
              <a:buClr>
                <a:schemeClr val="accent1"/>
              </a:buClr>
            </a:pPr>
            <a:r>
              <a:rPr kumimoji="1" lang="en-US" sz="1600" dirty="0">
                <a:latin typeface="Arial" charset="0"/>
              </a:rPr>
              <a:t>Staff Worker</a:t>
            </a:r>
          </a:p>
        </p:txBody>
      </p:sp>
      <p:sp>
        <p:nvSpPr>
          <p:cNvPr id="8" name="Text Box 8"/>
          <p:cNvSpPr txBox="1">
            <a:spLocks noChangeArrowheads="1"/>
          </p:cNvSpPr>
          <p:nvPr/>
        </p:nvSpPr>
        <p:spPr bwMode="auto">
          <a:xfrm>
            <a:off x="4320619" y="4866299"/>
            <a:ext cx="990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Teacher</a:t>
            </a:r>
          </a:p>
        </p:txBody>
      </p:sp>
      <p:sp>
        <p:nvSpPr>
          <p:cNvPr id="9" name="Text Box 9"/>
          <p:cNvSpPr txBox="1">
            <a:spLocks noChangeArrowheads="1"/>
          </p:cNvSpPr>
          <p:nvPr/>
        </p:nvSpPr>
        <p:spPr bwMode="auto">
          <a:xfrm>
            <a:off x="10569019" y="5094899"/>
            <a:ext cx="9144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Student</a:t>
            </a:r>
          </a:p>
        </p:txBody>
      </p:sp>
      <p:sp>
        <p:nvSpPr>
          <p:cNvPr id="10" name="Oval 10"/>
          <p:cNvSpPr>
            <a:spLocks noChangeArrowheads="1"/>
          </p:cNvSpPr>
          <p:nvPr/>
        </p:nvSpPr>
        <p:spPr bwMode="auto">
          <a:xfrm>
            <a:off x="5608083" y="364709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Record class grades</a:t>
            </a:r>
          </a:p>
        </p:txBody>
      </p:sp>
      <p:sp>
        <p:nvSpPr>
          <p:cNvPr id="11" name="Oval 12"/>
          <p:cNvSpPr>
            <a:spLocks noChangeArrowheads="1"/>
          </p:cNvSpPr>
          <p:nvPr/>
        </p:nvSpPr>
        <p:spPr bwMode="auto">
          <a:xfrm>
            <a:off x="8283019" y="364709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Review Transcripts</a:t>
            </a:r>
          </a:p>
        </p:txBody>
      </p:sp>
      <p:sp>
        <p:nvSpPr>
          <p:cNvPr id="12" name="Line 13"/>
          <p:cNvSpPr>
            <a:spLocks noChangeShapeType="1"/>
          </p:cNvSpPr>
          <p:nvPr/>
        </p:nvSpPr>
        <p:spPr bwMode="auto">
          <a:xfrm flipV="1">
            <a:off x="5684283" y="4180499"/>
            <a:ext cx="457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Line 14"/>
          <p:cNvSpPr>
            <a:spLocks noChangeShapeType="1"/>
          </p:cNvSpPr>
          <p:nvPr/>
        </p:nvSpPr>
        <p:spPr bwMode="auto">
          <a:xfrm flipH="1" flipV="1">
            <a:off x="6911419" y="4256699"/>
            <a:ext cx="5334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5"/>
          <p:cNvSpPr>
            <a:spLocks noChangeShapeType="1"/>
          </p:cNvSpPr>
          <p:nvPr/>
        </p:nvSpPr>
        <p:spPr bwMode="auto">
          <a:xfrm flipH="1" flipV="1">
            <a:off x="9578419" y="4256699"/>
            <a:ext cx="533400"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6"/>
          <p:cNvSpPr>
            <a:spLocks noChangeShapeType="1"/>
          </p:cNvSpPr>
          <p:nvPr/>
        </p:nvSpPr>
        <p:spPr bwMode="auto">
          <a:xfrm flipV="1">
            <a:off x="8206819" y="4180499"/>
            <a:ext cx="457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1603654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First, identify actors</a:t>
            </a:r>
            <a:endParaRPr lang="en-US" dirty="0"/>
          </a:p>
        </p:txBody>
      </p:sp>
      <p:sp>
        <p:nvSpPr>
          <p:cNvPr id="3" name="Content Placeholder 2"/>
          <p:cNvSpPr>
            <a:spLocks noGrp="1"/>
          </p:cNvSpPr>
          <p:nvPr>
            <p:ph idx="1"/>
          </p:nvPr>
        </p:nvSpPr>
        <p:spPr>
          <a:xfrm>
            <a:off x="598752" y="2505091"/>
            <a:ext cx="5497247" cy="3636511"/>
          </a:xfrm>
        </p:spPr>
        <p:txBody>
          <a:bodyPr/>
          <a:lstStyle/>
          <a:p>
            <a:r>
              <a:rPr lang="en-US" dirty="0" smtClean="0"/>
              <a:t>Who or what will provide input to the system?</a:t>
            </a:r>
          </a:p>
          <a:p>
            <a:r>
              <a:rPr lang="en-US" dirty="0" smtClean="0"/>
              <a:t>Who or what will need output from the system?</a:t>
            </a:r>
          </a:p>
          <a:p>
            <a:r>
              <a:rPr lang="en-US" dirty="0" smtClean="0">
                <a:solidFill>
                  <a:srgbClr val="FF0000"/>
                </a:solidFill>
              </a:rPr>
              <a:t>Turn to your neighbor</a:t>
            </a:r>
            <a:r>
              <a:rPr lang="en-US" dirty="0" smtClean="0"/>
              <a:t>: identify three actors for an ATM</a:t>
            </a:r>
            <a:endParaRPr lang="en-US" dirty="0"/>
          </a:p>
        </p:txBody>
      </p:sp>
      <p:pic>
        <p:nvPicPr>
          <p:cNvPr id="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243" y="2125361"/>
            <a:ext cx="3188861" cy="3009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9617" y="2505091"/>
            <a:ext cx="2964715" cy="3837933"/>
          </a:xfrm>
          <a:prstGeom prst="rect">
            <a:avLst/>
          </a:prstGeom>
        </p:spPr>
      </p:pic>
    </p:spTree>
    <p:extLst>
      <p:ext uri="{BB962C8B-B14F-4D97-AF65-F5344CB8AC3E}">
        <p14:creationId xmlns:p14="http://schemas.microsoft.com/office/powerpoint/2010/main" val="169635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Answer: </a:t>
            </a:r>
            <a:r>
              <a:rPr lang="en-US" dirty="0"/>
              <a:t>identify </a:t>
            </a:r>
            <a:r>
              <a:rPr lang="en-US" dirty="0" smtClean="0"/>
              <a:t>three</a:t>
            </a:r>
            <a:r>
              <a:rPr lang="en-US" dirty="0"/>
              <a:t> </a:t>
            </a:r>
            <a:r>
              <a:rPr lang="en-US" dirty="0" smtClean="0"/>
              <a:t>actors </a:t>
            </a:r>
            <a:r>
              <a:rPr lang="en-US" dirty="0"/>
              <a:t>for an ATM</a:t>
            </a:r>
          </a:p>
        </p:txBody>
      </p:sp>
      <p:sp>
        <p:nvSpPr>
          <p:cNvPr id="3" name="Content Placeholder 2"/>
          <p:cNvSpPr>
            <a:spLocks noGrp="1"/>
          </p:cNvSpPr>
          <p:nvPr>
            <p:ph idx="1"/>
          </p:nvPr>
        </p:nvSpPr>
        <p:spPr>
          <a:xfrm>
            <a:off x="333632" y="2222287"/>
            <a:ext cx="6104238" cy="3636511"/>
          </a:xfrm>
        </p:spPr>
        <p:txBody>
          <a:bodyPr/>
          <a:lstStyle/>
          <a:p>
            <a:r>
              <a:rPr lang="en-US" dirty="0" smtClean="0"/>
              <a:t>Customer</a:t>
            </a:r>
          </a:p>
          <a:p>
            <a:r>
              <a:rPr lang="en-US" dirty="0" smtClean="0"/>
              <a:t>Database (for account information, </a:t>
            </a:r>
            <a:r>
              <a:rPr lang="en-US" dirty="0" err="1" smtClean="0"/>
              <a:t>etc</a:t>
            </a:r>
            <a:r>
              <a:rPr lang="en-US" dirty="0" smtClean="0"/>
              <a:t>) – </a:t>
            </a:r>
            <a:r>
              <a:rPr lang="en-US" dirty="0" smtClean="0">
                <a:solidFill>
                  <a:srgbClr val="FF0000"/>
                </a:solidFill>
              </a:rPr>
              <a:t>external</a:t>
            </a:r>
            <a:r>
              <a:rPr lang="en-US" dirty="0" smtClean="0"/>
              <a:t> system</a:t>
            </a:r>
          </a:p>
          <a:p>
            <a:r>
              <a:rPr lang="en-US" dirty="0" smtClean="0"/>
              <a:t>Maintenance person</a:t>
            </a:r>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876" y="2057728"/>
            <a:ext cx="3487439" cy="3291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460" y="2752226"/>
            <a:ext cx="2964715" cy="3837933"/>
          </a:xfrm>
          <a:prstGeom prst="rect">
            <a:avLst/>
          </a:prstGeom>
        </p:spPr>
      </p:pic>
    </p:spTree>
    <p:extLst>
      <p:ext uri="{BB962C8B-B14F-4D97-AF65-F5344CB8AC3E}">
        <p14:creationId xmlns:p14="http://schemas.microsoft.com/office/powerpoint/2010/main" val="60765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between actors</a:t>
            </a:r>
            <a:endParaRPr lang="en-US" dirty="0"/>
          </a:p>
        </p:txBody>
      </p:sp>
      <p:sp>
        <p:nvSpPr>
          <p:cNvPr id="3" name="Content Placeholder 2"/>
          <p:cNvSpPr>
            <a:spLocks noGrp="1"/>
          </p:cNvSpPr>
          <p:nvPr>
            <p:ph idx="1"/>
          </p:nvPr>
        </p:nvSpPr>
        <p:spPr>
          <a:xfrm>
            <a:off x="198487" y="2195822"/>
            <a:ext cx="4265541" cy="3636511"/>
          </a:xfrm>
        </p:spPr>
        <p:txBody>
          <a:bodyPr/>
          <a:lstStyle/>
          <a:p>
            <a:r>
              <a:rPr lang="en-US" dirty="0" smtClean="0"/>
              <a:t>One can be a specialization of another</a:t>
            </a:r>
          </a:p>
          <a:p>
            <a:pPr lvl="1"/>
            <a:r>
              <a:rPr lang="en-US" dirty="0" smtClean="0"/>
              <a:t>Graduate student is a specialization of Student</a:t>
            </a:r>
          </a:p>
          <a:p>
            <a:r>
              <a:rPr lang="en-US" dirty="0" smtClean="0"/>
              <a:t>Actors are classes, not individual people</a:t>
            </a:r>
          </a:p>
          <a:p>
            <a:pPr lvl="1"/>
            <a:r>
              <a:rPr lang="en-US" dirty="0" smtClean="0"/>
              <a:t>Musicians NOT Jay-Z or </a:t>
            </a:r>
            <a:r>
              <a:rPr lang="en-US" dirty="0" err="1" smtClean="0"/>
              <a:t>Beyonce</a:t>
            </a:r>
            <a:endParaRPr lang="en-US" dirty="0" smtClean="0"/>
          </a:p>
          <a:p>
            <a:pPr lvl="1"/>
            <a:endParaRPr lang="en-US" dirty="0"/>
          </a:p>
        </p:txBody>
      </p:sp>
      <p:grpSp>
        <p:nvGrpSpPr>
          <p:cNvPr id="12" name="Group 11"/>
          <p:cNvGrpSpPr/>
          <p:nvPr/>
        </p:nvGrpSpPr>
        <p:grpSpPr>
          <a:xfrm>
            <a:off x="4345757" y="2195822"/>
            <a:ext cx="6099142" cy="3054285"/>
            <a:chOff x="4320618" y="2195822"/>
            <a:chExt cx="7717411" cy="4129564"/>
          </a:xfrm>
        </p:grpSpPr>
        <p:sp>
          <p:nvSpPr>
            <p:cNvPr id="11" name="Rectangle 10"/>
            <p:cNvSpPr/>
            <p:nvPr/>
          </p:nvSpPr>
          <p:spPr>
            <a:xfrm>
              <a:off x="4320618" y="2195822"/>
              <a:ext cx="7717411" cy="4129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2"/>
            <p:cNvGraphicFramePr>
              <a:graphicFrameLocks noChangeAspect="1"/>
            </p:cNvGraphicFramePr>
            <p:nvPr>
              <p:extLst>
                <p:ext uri="{D42A27DB-BD31-4B8C-83A1-F6EECF244321}">
                  <p14:modId xmlns:p14="http://schemas.microsoft.com/office/powerpoint/2010/main" val="1965689317"/>
                </p:ext>
              </p:extLst>
            </p:nvPr>
          </p:nvGraphicFramePr>
          <p:xfrm>
            <a:off x="8845816" y="2369526"/>
            <a:ext cx="1752600" cy="1941513"/>
          </p:xfrm>
          <a:graphic>
            <a:graphicData uri="http://schemas.openxmlformats.org/presentationml/2006/ole">
              <mc:AlternateContent xmlns:mc="http://schemas.openxmlformats.org/markup-compatibility/2006">
                <mc:Choice xmlns:v="urn:schemas-microsoft-com:vml" Requires="v">
                  <p:oleObj spid="_x0000_s62501" name="Clip" r:id="rId4" imgW="3560763" imgH="3946525" progId="MS_ClipArt_Gallery.2">
                    <p:embed/>
                  </p:oleObj>
                </mc:Choice>
                <mc:Fallback>
                  <p:oleObj name="Clip" r:id="rId4" imgW="3560763" imgH="394652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5816" y="2369526"/>
                          <a:ext cx="1752600" cy="1941513"/>
                        </a:xfrm>
                        <a:prstGeom prst="rect">
                          <a:avLst/>
                        </a:prstGeom>
                        <a:noFill/>
                        <a:ln>
                          <a:noFill/>
                        </a:ln>
                      </p:spPr>
                    </p:pic>
                  </p:oleObj>
                </mc:Fallback>
              </mc:AlternateContent>
            </a:graphicData>
          </a:graphic>
        </p:graphicFrame>
        <p:sp>
          <p:nvSpPr>
            <p:cNvPr id="5" name="Text Box 5"/>
            <p:cNvSpPr txBox="1">
              <a:spLocks noChangeArrowheads="1"/>
            </p:cNvSpPr>
            <p:nvPr/>
          </p:nvSpPr>
          <p:spPr bwMode="auto">
            <a:xfrm>
              <a:off x="8482280" y="2762867"/>
              <a:ext cx="12938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dirty="0">
                  <a:latin typeface="Arial" charset="0"/>
                </a:rPr>
                <a:t>Student</a:t>
              </a:r>
            </a:p>
          </p:txBody>
        </p:sp>
        <p:graphicFrame>
          <p:nvGraphicFramePr>
            <p:cNvPr id="6" name="Object 3"/>
            <p:cNvGraphicFramePr>
              <a:graphicFrameLocks noChangeAspect="1"/>
            </p:cNvGraphicFramePr>
            <p:nvPr>
              <p:extLst>
                <p:ext uri="{D42A27DB-BD31-4B8C-83A1-F6EECF244321}">
                  <p14:modId xmlns:p14="http://schemas.microsoft.com/office/powerpoint/2010/main" val="631955276"/>
                </p:ext>
              </p:extLst>
            </p:nvPr>
          </p:nvGraphicFramePr>
          <p:xfrm>
            <a:off x="4773087" y="3886454"/>
            <a:ext cx="1909762" cy="2116137"/>
          </p:xfrm>
          <a:graphic>
            <a:graphicData uri="http://schemas.openxmlformats.org/presentationml/2006/ole">
              <mc:AlternateContent xmlns:mc="http://schemas.openxmlformats.org/markup-compatibility/2006">
                <mc:Choice xmlns:v="urn:schemas-microsoft-com:vml" Requires="v">
                  <p:oleObj spid="_x0000_s62502" name="Clip" r:id="rId6" imgW="3560763" imgH="3946525" progId="MS_ClipArt_Gallery.2">
                    <p:embed/>
                  </p:oleObj>
                </mc:Choice>
                <mc:Fallback>
                  <p:oleObj name="Clip" r:id="rId6" imgW="3560763" imgH="394652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087" y="3886454"/>
                          <a:ext cx="1909762" cy="2116137"/>
                        </a:xfrm>
                        <a:prstGeom prst="rect">
                          <a:avLst/>
                        </a:prstGeom>
                        <a:noFill/>
                        <a:ln>
                          <a:noFill/>
                        </a:ln>
                      </p:spPr>
                    </p:pic>
                  </p:oleObj>
                </mc:Fallback>
              </mc:AlternateContent>
            </a:graphicData>
          </a:graphic>
        </p:graphicFrame>
        <p:sp>
          <p:nvSpPr>
            <p:cNvPr id="7" name="Text Box 7"/>
            <p:cNvSpPr txBox="1">
              <a:spLocks noChangeArrowheads="1"/>
            </p:cNvSpPr>
            <p:nvPr/>
          </p:nvSpPr>
          <p:spPr bwMode="auto">
            <a:xfrm>
              <a:off x="6864617" y="4942580"/>
              <a:ext cx="16176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Clr>
                  <a:schemeClr val="accent1"/>
                </a:buClr>
              </a:pPr>
              <a:r>
                <a:rPr kumimoji="1" lang="en-US" sz="1600">
                  <a:latin typeface="Arial" charset="0"/>
                </a:rPr>
                <a:t>Graduate Student</a:t>
              </a:r>
            </a:p>
          </p:txBody>
        </p:sp>
        <p:sp>
          <p:nvSpPr>
            <p:cNvPr id="8" name="Line 8"/>
            <p:cNvSpPr>
              <a:spLocks noChangeShapeType="1"/>
            </p:cNvSpPr>
            <p:nvPr/>
          </p:nvSpPr>
          <p:spPr bwMode="auto">
            <a:xfrm flipV="1">
              <a:off x="6788417" y="4196429"/>
              <a:ext cx="2600720" cy="8083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 name="AutoShape 9"/>
            <p:cNvSpPr>
              <a:spLocks noChangeArrowheads="1"/>
            </p:cNvSpPr>
            <p:nvPr/>
          </p:nvSpPr>
          <p:spPr bwMode="auto">
            <a:xfrm rot="4203059">
              <a:off x="9432938" y="3997869"/>
              <a:ext cx="204251" cy="32385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gr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4062" y="3941605"/>
            <a:ext cx="2781384" cy="2340769"/>
          </a:xfrm>
          <a:prstGeom prst="rect">
            <a:avLst/>
          </a:prstGeom>
        </p:spPr>
      </p:pic>
    </p:spTree>
    <p:extLst>
      <p:ext uri="{BB962C8B-B14F-4D97-AF65-F5344CB8AC3E}">
        <p14:creationId xmlns:p14="http://schemas.microsoft.com/office/powerpoint/2010/main" val="1556523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Next, identify user goals</a:t>
            </a:r>
            <a:endParaRPr lang="en-US" dirty="0"/>
          </a:p>
        </p:txBody>
      </p:sp>
      <p:sp>
        <p:nvSpPr>
          <p:cNvPr id="3" name="Content Placeholder 2"/>
          <p:cNvSpPr>
            <a:spLocks noGrp="1"/>
          </p:cNvSpPr>
          <p:nvPr>
            <p:ph idx="1"/>
          </p:nvPr>
        </p:nvSpPr>
        <p:spPr>
          <a:xfrm>
            <a:off x="274949" y="1600200"/>
            <a:ext cx="8229600" cy="5257800"/>
          </a:xfrm>
        </p:spPr>
        <p:txBody>
          <a:bodyPr>
            <a:normAutofit/>
          </a:bodyPr>
          <a:lstStyle/>
          <a:p>
            <a:r>
              <a:rPr lang="en-US" dirty="0" smtClean="0">
                <a:latin typeface="Arial" charset="0"/>
              </a:rPr>
              <a:t>User Goals are statements that represent what the users need to accomplish, independent of specific software features</a:t>
            </a:r>
          </a:p>
          <a:p>
            <a:pPr lvl="1"/>
            <a:r>
              <a:rPr lang="en-US" dirty="0" smtClean="0"/>
              <a:t>“Buy a book”</a:t>
            </a:r>
          </a:p>
          <a:p>
            <a:pPr lvl="1"/>
            <a:r>
              <a:rPr lang="en-US" dirty="0" smtClean="0"/>
              <a:t>“Return a book”</a:t>
            </a:r>
          </a:p>
          <a:p>
            <a:pPr lvl="1"/>
            <a:r>
              <a:rPr lang="en-US" dirty="0" smtClean="0"/>
              <a:t>“View order history”</a:t>
            </a:r>
          </a:p>
          <a:p>
            <a:pPr lvl="1"/>
            <a:r>
              <a:rPr lang="en-US" dirty="0" smtClean="0"/>
              <a:t>“Record a log for a </a:t>
            </a:r>
          </a:p>
          <a:p>
            <a:pPr marL="457200" lvl="1" indent="0">
              <a:buNone/>
            </a:pPr>
            <a:r>
              <a:rPr lang="en-US" dirty="0"/>
              <a:t> </a:t>
            </a:r>
            <a:r>
              <a:rPr lang="en-US" dirty="0" smtClean="0"/>
              <a:t>   transaction”</a:t>
            </a:r>
          </a:p>
          <a:p>
            <a:r>
              <a:rPr lang="en-US" dirty="0" smtClean="0">
                <a:solidFill>
                  <a:srgbClr val="FF0000"/>
                </a:solidFill>
              </a:rPr>
              <a:t>Turn to your neighbor</a:t>
            </a:r>
            <a:r>
              <a:rPr lang="en-US" dirty="0" smtClean="0"/>
              <a:t>: identify </a:t>
            </a:r>
          </a:p>
          <a:p>
            <a:pPr marL="0" indent="0">
              <a:buNone/>
            </a:pPr>
            <a:r>
              <a:rPr lang="en-US" dirty="0"/>
              <a:t> </a:t>
            </a:r>
            <a:r>
              <a:rPr lang="en-US" dirty="0" smtClean="0"/>
              <a:t>   five uses cases for </a:t>
            </a:r>
          </a:p>
          <a:p>
            <a:pPr marL="0" indent="0">
              <a:buNone/>
            </a:pPr>
            <a:r>
              <a:rPr lang="en-US" dirty="0"/>
              <a:t> </a:t>
            </a:r>
            <a:r>
              <a:rPr lang="en-US" dirty="0" smtClean="0"/>
              <a:t>   an ATM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536" y="2829643"/>
            <a:ext cx="4205968" cy="3657654"/>
          </a:xfrm>
          <a:prstGeom prst="rect">
            <a:avLst/>
          </a:prstGeom>
        </p:spPr>
      </p:pic>
      <p:sp>
        <p:nvSpPr>
          <p:cNvPr id="7" name="TextBox 6"/>
          <p:cNvSpPr txBox="1"/>
          <p:nvPr/>
        </p:nvSpPr>
        <p:spPr>
          <a:xfrm>
            <a:off x="6301946" y="6573794"/>
            <a:ext cx="4201297" cy="246221"/>
          </a:xfrm>
          <a:prstGeom prst="rect">
            <a:avLst/>
          </a:prstGeom>
          <a:noFill/>
        </p:spPr>
        <p:txBody>
          <a:bodyPr wrap="square" rtlCol="0">
            <a:spAutoFit/>
          </a:bodyPr>
          <a:lstStyle/>
          <a:p>
            <a:r>
              <a:rPr lang="en-US" sz="1000" dirty="0"/>
              <a:t>http://</a:t>
            </a:r>
            <a:r>
              <a:rPr lang="en-US" sz="1000" dirty="0" err="1"/>
              <a:t>destineemccaskill.com</a:t>
            </a:r>
            <a:r>
              <a:rPr lang="en-US" sz="1000" dirty="0"/>
              <a:t>/goals/</a:t>
            </a:r>
          </a:p>
        </p:txBody>
      </p:sp>
    </p:spTree>
    <p:extLst>
      <p:ext uri="{BB962C8B-B14F-4D97-AF65-F5344CB8AC3E}">
        <p14:creationId xmlns:p14="http://schemas.microsoft.com/office/powerpoint/2010/main" val="199918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identify five use cases for an ATM</a:t>
            </a:r>
            <a:endParaRPr lang="en-US" dirty="0"/>
          </a:p>
        </p:txBody>
      </p:sp>
      <p:sp>
        <p:nvSpPr>
          <p:cNvPr id="3" name="Content Placeholder 2"/>
          <p:cNvSpPr>
            <a:spLocks noGrp="1"/>
          </p:cNvSpPr>
          <p:nvPr>
            <p:ph idx="1"/>
          </p:nvPr>
        </p:nvSpPr>
        <p:spPr>
          <a:xfrm>
            <a:off x="810000" y="2310713"/>
            <a:ext cx="3691570" cy="4263081"/>
          </a:xfrm>
        </p:spPr>
        <p:txBody>
          <a:bodyPr>
            <a:normAutofit/>
          </a:bodyPr>
          <a:lstStyle/>
          <a:p>
            <a:r>
              <a:rPr lang="en-US" dirty="0">
                <a:latin typeface="Arial" charset="0"/>
              </a:rPr>
              <a:t>Authenticate user</a:t>
            </a:r>
          </a:p>
          <a:p>
            <a:r>
              <a:rPr lang="en-US" dirty="0">
                <a:latin typeface="Arial" charset="0"/>
              </a:rPr>
              <a:t>Withdraw funds</a:t>
            </a:r>
          </a:p>
          <a:p>
            <a:r>
              <a:rPr lang="en-US" dirty="0">
                <a:latin typeface="Arial" charset="0"/>
              </a:rPr>
              <a:t>Deposit funds</a:t>
            </a:r>
          </a:p>
          <a:p>
            <a:r>
              <a:rPr lang="en-US" dirty="0">
                <a:latin typeface="Arial" charset="0"/>
              </a:rPr>
              <a:t>Check balance</a:t>
            </a:r>
          </a:p>
          <a:p>
            <a:r>
              <a:rPr lang="en-US" dirty="0">
                <a:latin typeface="Arial" charset="0"/>
              </a:rPr>
              <a:t>Transfer funds</a:t>
            </a:r>
          </a:p>
          <a:p>
            <a:r>
              <a:rPr lang="en-US" dirty="0">
                <a:latin typeface="Arial" charset="0"/>
              </a:rPr>
              <a:t>Load bills</a:t>
            </a:r>
          </a:p>
          <a:p>
            <a:r>
              <a:rPr lang="en-US" dirty="0" err="1">
                <a:latin typeface="Arial" charset="0"/>
              </a:rPr>
              <a:t>etc</a:t>
            </a:r>
            <a:endParaRPr lang="en-US" dirty="0">
              <a:latin typeface="Arial" charset="0"/>
            </a:endParaRPr>
          </a:p>
          <a:p>
            <a:r>
              <a:rPr lang="en-US" dirty="0">
                <a:latin typeface="Arial" charset="0"/>
              </a:rPr>
              <a:t>Each would be a</a:t>
            </a:r>
          </a:p>
          <a:p>
            <a:pPr marL="0" indent="0">
              <a:buNone/>
            </a:pPr>
            <a:r>
              <a:rPr lang="en-US" dirty="0">
                <a:latin typeface="Arial" charset="0"/>
              </a:rPr>
              <a:t>   bubble in diagram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725" y="2310713"/>
            <a:ext cx="4205968" cy="3657654"/>
          </a:xfrm>
          <a:prstGeom prst="rect">
            <a:avLst/>
          </a:prstGeom>
        </p:spPr>
      </p:pic>
      <p:sp>
        <p:nvSpPr>
          <p:cNvPr id="7" name="TextBox 6"/>
          <p:cNvSpPr txBox="1"/>
          <p:nvPr/>
        </p:nvSpPr>
        <p:spPr>
          <a:xfrm>
            <a:off x="4768396" y="6067167"/>
            <a:ext cx="4201297" cy="246221"/>
          </a:xfrm>
          <a:prstGeom prst="rect">
            <a:avLst/>
          </a:prstGeom>
          <a:noFill/>
        </p:spPr>
        <p:txBody>
          <a:bodyPr wrap="square" rtlCol="0">
            <a:spAutoFit/>
          </a:bodyPr>
          <a:lstStyle/>
          <a:p>
            <a:r>
              <a:rPr lang="en-US" sz="1000" dirty="0"/>
              <a:t>http://</a:t>
            </a:r>
            <a:r>
              <a:rPr lang="en-US" sz="1000" dirty="0" err="1"/>
              <a:t>destineemccaskill.com</a:t>
            </a:r>
            <a:r>
              <a:rPr lang="en-US" sz="1000" dirty="0"/>
              <a:t>/goals/</a:t>
            </a:r>
          </a:p>
        </p:txBody>
      </p:sp>
    </p:spTree>
    <p:extLst>
      <p:ext uri="{BB962C8B-B14F-4D97-AF65-F5344CB8AC3E}">
        <p14:creationId xmlns:p14="http://schemas.microsoft.com/office/powerpoint/2010/main" val="14541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use cases:</a:t>
            </a:r>
            <a:br>
              <a:rPr lang="en-US" dirty="0" smtClean="0"/>
            </a:br>
            <a:r>
              <a:rPr lang="en-US" dirty="0" smtClean="0"/>
              <a:t>Finally, add relationships</a:t>
            </a:r>
            <a:endParaRPr lang="en-US" dirty="0"/>
          </a:p>
        </p:txBody>
      </p:sp>
      <p:sp>
        <p:nvSpPr>
          <p:cNvPr id="3" name="Content Placeholder 2"/>
          <p:cNvSpPr>
            <a:spLocks noGrp="1"/>
          </p:cNvSpPr>
          <p:nvPr>
            <p:ph idx="1"/>
          </p:nvPr>
        </p:nvSpPr>
        <p:spPr>
          <a:xfrm>
            <a:off x="299729" y="534872"/>
            <a:ext cx="10554574" cy="3636511"/>
          </a:xfrm>
        </p:spPr>
        <p:txBody>
          <a:bodyPr/>
          <a:lstStyle/>
          <a:p>
            <a:r>
              <a:rPr lang="en-US" dirty="0" smtClean="0"/>
              <a:t>Three types of relationships for use cases:</a:t>
            </a:r>
            <a:endParaRPr lang="en-US" dirty="0"/>
          </a:p>
        </p:txBody>
      </p:sp>
      <p:pic>
        <p:nvPicPr>
          <p:cNvPr id="8" name="Picture 4" descr="UseCaseExample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725" y="2634446"/>
            <a:ext cx="6593151" cy="385843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 name="Text Box 5"/>
          <p:cNvSpPr txBox="1">
            <a:spLocks noChangeArrowheads="1"/>
          </p:cNvSpPr>
          <p:nvPr/>
        </p:nvSpPr>
        <p:spPr bwMode="auto">
          <a:xfrm>
            <a:off x="1981200" y="2853607"/>
            <a:ext cx="1676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Includes</a:t>
            </a:r>
          </a:p>
        </p:txBody>
      </p:sp>
      <p:sp>
        <p:nvSpPr>
          <p:cNvPr id="10" name="Text Box 7"/>
          <p:cNvSpPr txBox="1">
            <a:spLocks noChangeArrowheads="1"/>
          </p:cNvSpPr>
          <p:nvPr/>
        </p:nvSpPr>
        <p:spPr bwMode="auto">
          <a:xfrm>
            <a:off x="1981200" y="3790560"/>
            <a:ext cx="1676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Extends</a:t>
            </a:r>
          </a:p>
        </p:txBody>
      </p:sp>
      <p:sp>
        <p:nvSpPr>
          <p:cNvPr id="11" name="Text Box 8"/>
          <p:cNvSpPr txBox="1">
            <a:spLocks noChangeArrowheads="1"/>
          </p:cNvSpPr>
          <p:nvPr/>
        </p:nvSpPr>
        <p:spPr bwMode="auto">
          <a:xfrm>
            <a:off x="1906324" y="5029200"/>
            <a:ext cx="2057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dirty="0"/>
              <a:t>Generalization</a:t>
            </a:r>
          </a:p>
        </p:txBody>
      </p:sp>
    </p:spTree>
    <p:extLst>
      <p:ext uri="{BB962C8B-B14F-4D97-AF65-F5344CB8AC3E}">
        <p14:creationId xmlns:p14="http://schemas.microsoft.com/office/powerpoint/2010/main" val="1212609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636589" y="2582944"/>
            <a:ext cx="6401440"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Includes</a:t>
            </a:r>
            <a:r>
              <a:rPr lang="en-US" dirty="0" smtClean="0"/>
              <a:t> relationship</a:t>
            </a:r>
            <a:endParaRPr lang="en-US" dirty="0"/>
          </a:p>
        </p:txBody>
      </p:sp>
      <p:sp>
        <p:nvSpPr>
          <p:cNvPr id="3" name="Content Placeholder 2"/>
          <p:cNvSpPr>
            <a:spLocks noGrp="1"/>
          </p:cNvSpPr>
          <p:nvPr>
            <p:ph idx="1"/>
          </p:nvPr>
        </p:nvSpPr>
        <p:spPr>
          <a:xfrm>
            <a:off x="599638" y="2216709"/>
            <a:ext cx="5036951" cy="4388578"/>
          </a:xfrm>
        </p:spPr>
        <p:txBody>
          <a:bodyPr/>
          <a:lstStyle/>
          <a:p>
            <a:r>
              <a:rPr lang="en-US" dirty="0" smtClean="0"/>
              <a:t>One use case can invoke the behavior of another</a:t>
            </a:r>
          </a:p>
          <a:p>
            <a:pPr lvl="1"/>
            <a:r>
              <a:rPr lang="en-US" dirty="0" smtClean="0"/>
              <a:t>arrow goes toward included use case</a:t>
            </a:r>
          </a:p>
          <a:p>
            <a:r>
              <a:rPr lang="en-US" dirty="0" smtClean="0"/>
              <a:t>Not always, but often a precursor</a:t>
            </a:r>
          </a:p>
          <a:p>
            <a:pPr lvl="1"/>
            <a:r>
              <a:rPr lang="en-US" dirty="0" smtClean="0"/>
              <a:t>I.e. the “Buy a book” use case includes the “Authenticate customer</a:t>
            </a:r>
            <a:r>
              <a:rPr lang="en-US" dirty="0" smtClean="0"/>
              <a:t>”</a:t>
            </a:r>
          </a:p>
          <a:p>
            <a:r>
              <a:rPr lang="en-US" dirty="0" smtClean="0"/>
              <a:t>Always reflect functionality that is common to more than one use case</a:t>
            </a:r>
          </a:p>
          <a:p>
            <a:r>
              <a:rPr lang="en-US" dirty="0" smtClean="0"/>
              <a:t>See Section 6.8.1 in </a:t>
            </a:r>
            <a:r>
              <a:rPr lang="en-US" dirty="0" err="1" smtClean="0"/>
              <a:t>Gomaa</a:t>
            </a:r>
            <a:r>
              <a:rPr lang="en-US" dirty="0" smtClean="0"/>
              <a:t> for example of includes relationship</a:t>
            </a:r>
            <a:endParaRPr lang="en-US" dirty="0"/>
          </a:p>
        </p:txBody>
      </p:sp>
      <p:grpSp>
        <p:nvGrpSpPr>
          <p:cNvPr id="12" name="Group 11"/>
          <p:cNvGrpSpPr/>
          <p:nvPr/>
        </p:nvGrpSpPr>
        <p:grpSpPr>
          <a:xfrm>
            <a:off x="5855664" y="3344198"/>
            <a:ext cx="5849936" cy="2514600"/>
            <a:chOff x="3643804" y="4226339"/>
            <a:chExt cx="5849936" cy="2514600"/>
          </a:xfrm>
        </p:grpSpPr>
        <p:sp>
          <p:nvSpPr>
            <p:cNvPr id="4" name="Text Box 4"/>
            <p:cNvSpPr txBox="1">
              <a:spLocks noChangeArrowheads="1"/>
            </p:cNvSpPr>
            <p:nvPr/>
          </p:nvSpPr>
          <p:spPr bwMode="auto">
            <a:xfrm>
              <a:off x="3643804" y="6088477"/>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Teacher</a:t>
              </a:r>
            </a:p>
          </p:txBody>
        </p:sp>
        <p:sp>
          <p:nvSpPr>
            <p:cNvPr id="5" name="Line 5"/>
            <p:cNvSpPr>
              <a:spLocks noChangeShapeType="1"/>
            </p:cNvSpPr>
            <p:nvPr/>
          </p:nvSpPr>
          <p:spPr bwMode="auto">
            <a:xfrm flipH="1" flipV="1">
              <a:off x="4259754" y="5769390"/>
              <a:ext cx="198437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 name="Oval 6"/>
            <p:cNvSpPr>
              <a:spLocks noChangeArrowheads="1"/>
            </p:cNvSpPr>
            <p:nvPr/>
          </p:nvSpPr>
          <p:spPr bwMode="auto">
            <a:xfrm>
              <a:off x="6636240" y="4226339"/>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a:solidFill>
                    <a:srgbClr val="000000"/>
                  </a:solidFill>
                  <a:latin typeface="Arial" charset="0"/>
                </a:rPr>
                <a:t>Alter Student Grade</a:t>
              </a:r>
            </a:p>
          </p:txBody>
        </p:sp>
        <p:sp>
          <p:nvSpPr>
            <p:cNvPr id="7" name="Oval 7"/>
            <p:cNvSpPr>
              <a:spLocks noChangeArrowheads="1"/>
            </p:cNvSpPr>
            <p:nvPr/>
          </p:nvSpPr>
          <p:spPr bwMode="auto">
            <a:xfrm>
              <a:off x="6217140" y="575033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Record Grades for a Section</a:t>
              </a:r>
            </a:p>
          </p:txBody>
        </p:sp>
        <p:sp>
          <p:nvSpPr>
            <p:cNvPr id="8" name="Line 8"/>
            <p:cNvSpPr>
              <a:spLocks noChangeShapeType="1"/>
            </p:cNvSpPr>
            <p:nvPr/>
          </p:nvSpPr>
          <p:spPr bwMode="auto">
            <a:xfrm flipH="1" flipV="1">
              <a:off x="7855440" y="4835939"/>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9"/>
            <p:cNvSpPr txBox="1">
              <a:spLocks noChangeArrowheads="1"/>
            </p:cNvSpPr>
            <p:nvPr/>
          </p:nvSpPr>
          <p:spPr bwMode="auto">
            <a:xfrm>
              <a:off x="7855440" y="5293139"/>
              <a:ext cx="14874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&lt;&lt;includes&gt;&gt;</a:t>
              </a:r>
            </a:p>
          </p:txBody>
        </p:sp>
        <p:sp>
          <p:nvSpPr>
            <p:cNvPr id="10" name="Line 10"/>
            <p:cNvSpPr>
              <a:spLocks noChangeShapeType="1"/>
            </p:cNvSpPr>
            <p:nvPr/>
          </p:nvSpPr>
          <p:spPr bwMode="auto">
            <a:xfrm flipH="1">
              <a:off x="4243879" y="4594640"/>
              <a:ext cx="2446337"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1" name="Object 2"/>
            <p:cNvGraphicFramePr>
              <a:graphicFrameLocks noChangeAspect="1"/>
            </p:cNvGraphicFramePr>
            <p:nvPr>
              <p:extLst>
                <p:ext uri="{D42A27DB-BD31-4B8C-83A1-F6EECF244321}">
                  <p14:modId xmlns:p14="http://schemas.microsoft.com/office/powerpoint/2010/main" val="1722110467"/>
                </p:ext>
              </p:extLst>
            </p:nvPr>
          </p:nvGraphicFramePr>
          <p:xfrm>
            <a:off x="3908916" y="4937539"/>
            <a:ext cx="373063" cy="1049338"/>
          </p:xfrm>
          <a:graphic>
            <a:graphicData uri="http://schemas.openxmlformats.org/presentationml/2006/ole">
              <mc:AlternateContent xmlns:mc="http://schemas.openxmlformats.org/markup-compatibility/2006">
                <mc:Choice xmlns:v="urn:schemas-microsoft-com:vml" Requires="v">
                  <p:oleObj spid="_x0000_s63508" name="Clip" r:id="rId3" imgW="1395413" imgH="3927475" progId="MS_ClipArt_Gallery.2">
                    <p:embed/>
                  </p:oleObj>
                </mc:Choice>
                <mc:Fallback>
                  <p:oleObj name="Clip" r:id="rId3" imgW="1395413" imgH="39274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916" y="4937539"/>
                          <a:ext cx="373063"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71447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74292" y="2582944"/>
            <a:ext cx="7663737" cy="3742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Extends</a:t>
            </a:r>
            <a:r>
              <a:rPr lang="en-US" dirty="0" smtClean="0"/>
              <a:t> Relationship</a:t>
            </a:r>
            <a:endParaRPr lang="en-US" dirty="0"/>
          </a:p>
        </p:txBody>
      </p:sp>
      <p:sp>
        <p:nvSpPr>
          <p:cNvPr id="3" name="Content Placeholder 2"/>
          <p:cNvSpPr>
            <a:spLocks noGrp="1"/>
          </p:cNvSpPr>
          <p:nvPr>
            <p:ph idx="1"/>
          </p:nvPr>
        </p:nvSpPr>
        <p:spPr>
          <a:xfrm>
            <a:off x="271849" y="2222287"/>
            <a:ext cx="3972698" cy="3873713"/>
          </a:xfrm>
        </p:spPr>
        <p:txBody>
          <a:bodyPr/>
          <a:lstStyle/>
          <a:p>
            <a:r>
              <a:rPr lang="en-US" dirty="0" smtClean="0"/>
              <a:t>Similar to the includes, but used for handling an abnormal situation (exception checking)</a:t>
            </a:r>
          </a:p>
          <a:p>
            <a:pPr lvl="1"/>
            <a:r>
              <a:rPr lang="en-US" dirty="0" smtClean="0"/>
              <a:t>arrow goes toward extended use </a:t>
            </a:r>
            <a:r>
              <a:rPr lang="en-US" dirty="0" smtClean="0"/>
              <a:t>case</a:t>
            </a:r>
          </a:p>
          <a:p>
            <a:r>
              <a:rPr lang="en-US" dirty="0" smtClean="0"/>
              <a:t>Asks questions</a:t>
            </a:r>
          </a:p>
          <a:p>
            <a:pPr lvl="1"/>
            <a:r>
              <a:rPr lang="en-US" dirty="0" smtClean="0"/>
              <a:t>Akin to if-&gt;then construct</a:t>
            </a:r>
          </a:p>
          <a:p>
            <a:r>
              <a:rPr lang="en-US" dirty="0" smtClean="0"/>
              <a:t>See 6.9 in </a:t>
            </a:r>
            <a:r>
              <a:rPr lang="en-US" dirty="0" err="1" smtClean="0"/>
              <a:t>Gomaa</a:t>
            </a:r>
            <a:r>
              <a:rPr lang="en-US" dirty="0" smtClean="0"/>
              <a:t> for an example of the extends relationship</a:t>
            </a:r>
            <a:endParaRPr lang="en-US" dirty="0"/>
          </a:p>
        </p:txBody>
      </p:sp>
      <p:grpSp>
        <p:nvGrpSpPr>
          <p:cNvPr id="11" name="Group 10"/>
          <p:cNvGrpSpPr/>
          <p:nvPr/>
        </p:nvGrpSpPr>
        <p:grpSpPr>
          <a:xfrm>
            <a:off x="5158946" y="3062416"/>
            <a:ext cx="6629400" cy="2514600"/>
            <a:chOff x="2971800" y="3581400"/>
            <a:chExt cx="6629400" cy="2514600"/>
          </a:xfrm>
        </p:grpSpPr>
        <p:graphicFrame>
          <p:nvGraphicFramePr>
            <p:cNvPr id="4" name="Object 2"/>
            <p:cNvGraphicFramePr>
              <a:graphicFrameLocks noChangeAspect="1"/>
            </p:cNvGraphicFramePr>
            <p:nvPr>
              <p:extLst>
                <p:ext uri="{D42A27DB-BD31-4B8C-83A1-F6EECF244321}">
                  <p14:modId xmlns:p14="http://schemas.microsoft.com/office/powerpoint/2010/main" val="1260636340"/>
                </p:ext>
              </p:extLst>
            </p:nvPr>
          </p:nvGraphicFramePr>
          <p:xfrm>
            <a:off x="7772400" y="4191000"/>
            <a:ext cx="668338" cy="908050"/>
          </p:xfrm>
          <a:graphic>
            <a:graphicData uri="http://schemas.openxmlformats.org/presentationml/2006/ole">
              <mc:AlternateContent xmlns:mc="http://schemas.openxmlformats.org/markup-compatibility/2006">
                <mc:Choice xmlns:v="urn:schemas-microsoft-com:vml" Requires="v">
                  <p:oleObj spid="_x0000_s64532" name="Clip" r:id="rId3" imgW="2902226" imgH="3951798" progId="MS_ClipArt_Gallery.2">
                    <p:embed/>
                  </p:oleObj>
                </mc:Choice>
                <mc:Fallback>
                  <p:oleObj name="Clip" r:id="rId3" imgW="2902226" imgH="395179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191000"/>
                          <a:ext cx="668338" cy="908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Text Box 5"/>
            <p:cNvSpPr txBox="1">
              <a:spLocks noChangeArrowheads="1"/>
            </p:cNvSpPr>
            <p:nvPr/>
          </p:nvSpPr>
          <p:spPr bwMode="auto">
            <a:xfrm>
              <a:off x="7924800" y="5181601"/>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Authorized</a:t>
              </a:r>
            </a:p>
            <a:p>
              <a:pPr>
                <a:buClr>
                  <a:schemeClr val="accent1"/>
                </a:buClr>
              </a:pPr>
              <a:r>
                <a:rPr kumimoji="1" lang="en-US" sz="1600">
                  <a:latin typeface="Arial" charset="0"/>
                </a:rPr>
                <a:t>Staff Worker</a:t>
              </a:r>
            </a:p>
          </p:txBody>
        </p:sp>
        <p:sp>
          <p:nvSpPr>
            <p:cNvPr id="6" name="Line 6"/>
            <p:cNvSpPr>
              <a:spLocks noChangeShapeType="1"/>
            </p:cNvSpPr>
            <p:nvPr/>
          </p:nvSpPr>
          <p:spPr bwMode="auto">
            <a:xfrm flipH="1" flipV="1">
              <a:off x="5410200" y="3962400"/>
              <a:ext cx="2362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 name="Oval 7"/>
            <p:cNvSpPr>
              <a:spLocks noChangeArrowheads="1"/>
            </p:cNvSpPr>
            <p:nvPr/>
          </p:nvSpPr>
          <p:spPr bwMode="auto">
            <a:xfrm>
              <a:off x="3429000" y="3581400"/>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dirty="0">
                  <a:solidFill>
                    <a:srgbClr val="000000"/>
                  </a:solidFill>
                  <a:latin typeface="Arial" charset="0"/>
                </a:rPr>
                <a:t>Alter Student Grade</a:t>
              </a:r>
            </a:p>
          </p:txBody>
        </p:sp>
        <p:sp>
          <p:nvSpPr>
            <p:cNvPr id="8" name="Oval 8"/>
            <p:cNvSpPr>
              <a:spLocks noChangeArrowheads="1"/>
            </p:cNvSpPr>
            <p:nvPr/>
          </p:nvSpPr>
          <p:spPr bwMode="auto">
            <a:xfrm>
              <a:off x="2971800" y="5105400"/>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a:solidFill>
                    <a:srgbClr val="000000"/>
                  </a:solidFill>
                  <a:latin typeface="Arial" charset="0"/>
                </a:rPr>
                <a:t>Alter student grade for a class taken more than a year ago</a:t>
              </a:r>
            </a:p>
          </p:txBody>
        </p:sp>
        <p:sp>
          <p:nvSpPr>
            <p:cNvPr id="9" name="Line 9"/>
            <p:cNvSpPr>
              <a:spLocks noChangeShapeType="1"/>
            </p:cNvSpPr>
            <p:nvPr/>
          </p:nvSpPr>
          <p:spPr bwMode="auto">
            <a:xfrm flipH="1" flipV="1">
              <a:off x="4648200" y="4191000"/>
              <a:ext cx="0" cy="914400"/>
            </a:xfrm>
            <a:prstGeom prst="line">
              <a:avLst/>
            </a:prstGeom>
            <a:noFill/>
            <a:ln w="9525">
              <a:solidFill>
                <a:schemeClr val="tx1"/>
              </a:solidFill>
              <a:prstDash val="dash"/>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Text Box 10"/>
            <p:cNvSpPr txBox="1">
              <a:spLocks noChangeArrowheads="1"/>
            </p:cNvSpPr>
            <p:nvPr/>
          </p:nvSpPr>
          <p:spPr bwMode="auto">
            <a:xfrm>
              <a:off x="4648200" y="4648200"/>
              <a:ext cx="1371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a:latin typeface="Arial" charset="0"/>
                </a:rPr>
                <a:t>&lt;&lt;extends&gt;&gt;</a:t>
              </a:r>
            </a:p>
          </p:txBody>
        </p:sp>
      </p:grpSp>
    </p:spTree>
    <p:extLst>
      <p:ext uri="{BB962C8B-B14F-4D97-AF65-F5344CB8AC3E}">
        <p14:creationId xmlns:p14="http://schemas.microsoft.com/office/powerpoint/2010/main" val="162956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8393744-848F-C746-9B01-966234C99DA1}" type="slidenum">
              <a:rPr lang="en-US" altLang="en-US"/>
              <a:pPr/>
              <a:t>3</a:t>
            </a:fld>
            <a:endParaRPr lang="en-US" altLang="en-US"/>
          </a:p>
        </p:txBody>
      </p:sp>
      <p:sp>
        <p:nvSpPr>
          <p:cNvPr id="4098" name="Rectangle 2"/>
          <p:cNvSpPr>
            <a:spLocks noGrp="1" noChangeArrowheads="1"/>
          </p:cNvSpPr>
          <p:nvPr>
            <p:ph type="title"/>
          </p:nvPr>
        </p:nvSpPr>
        <p:spPr/>
        <p:txBody>
          <a:bodyPr/>
          <a:lstStyle/>
          <a:p>
            <a:r>
              <a:rPr lang="en-US" altLang="en-US"/>
              <a:t>Life-Cycle Model</a:t>
            </a:r>
          </a:p>
        </p:txBody>
      </p:sp>
      <p:sp>
        <p:nvSpPr>
          <p:cNvPr id="4099" name="Rectangle 3"/>
          <p:cNvSpPr>
            <a:spLocks noGrp="1" noChangeArrowheads="1"/>
          </p:cNvSpPr>
          <p:nvPr>
            <p:ph type="body" idx="1"/>
          </p:nvPr>
        </p:nvSpPr>
        <p:spPr/>
        <p:txBody>
          <a:bodyPr/>
          <a:lstStyle/>
          <a:p>
            <a:r>
              <a:rPr lang="en-US" altLang="en-US" dirty="0"/>
              <a:t>S</a:t>
            </a:r>
            <a:r>
              <a:rPr lang="en-US" altLang="en-US" dirty="0" smtClean="0"/>
              <a:t>pecifies </a:t>
            </a:r>
            <a:r>
              <a:rPr lang="en-US" altLang="en-US" dirty="0"/>
              <a:t>the various phases/workflows of the software </a:t>
            </a:r>
            <a:r>
              <a:rPr lang="en-US" altLang="en-US" dirty="0" smtClean="0"/>
              <a:t>process including:</a:t>
            </a:r>
          </a:p>
          <a:p>
            <a:pPr lvl="1"/>
            <a:r>
              <a:rPr lang="en-US" altLang="en-US" dirty="0" smtClean="0"/>
              <a:t>requirements</a:t>
            </a:r>
            <a:r>
              <a:rPr lang="en-US" altLang="en-US" dirty="0"/>
              <a:t>, </a:t>
            </a:r>
            <a:endParaRPr lang="en-US" altLang="en-US" dirty="0" smtClean="0"/>
          </a:p>
          <a:p>
            <a:pPr lvl="1"/>
            <a:r>
              <a:rPr lang="en-US" altLang="en-US" dirty="0" smtClean="0"/>
              <a:t>analysis </a:t>
            </a:r>
            <a:r>
              <a:rPr lang="en-US" altLang="en-US" dirty="0"/>
              <a:t>(specification), </a:t>
            </a:r>
            <a:endParaRPr lang="en-US" altLang="en-US" dirty="0" smtClean="0"/>
          </a:p>
          <a:p>
            <a:pPr lvl="1"/>
            <a:r>
              <a:rPr lang="en-US" altLang="en-US" dirty="0" smtClean="0"/>
              <a:t>design</a:t>
            </a:r>
            <a:r>
              <a:rPr lang="en-US" altLang="en-US" dirty="0"/>
              <a:t>, </a:t>
            </a:r>
            <a:endParaRPr lang="en-US" altLang="en-US" dirty="0" smtClean="0"/>
          </a:p>
          <a:p>
            <a:pPr lvl="1"/>
            <a:r>
              <a:rPr lang="en-US" altLang="en-US" dirty="0" smtClean="0"/>
              <a:t>implementation</a:t>
            </a:r>
            <a:r>
              <a:rPr lang="en-US" altLang="en-US" dirty="0"/>
              <a:t>, and </a:t>
            </a:r>
            <a:endParaRPr lang="en-US" altLang="en-US" dirty="0" smtClean="0"/>
          </a:p>
          <a:p>
            <a:pPr lvl="1"/>
            <a:r>
              <a:rPr lang="en-US" altLang="en-US" dirty="0" smtClean="0"/>
              <a:t>Post-delivery maintenance</a:t>
            </a:r>
          </a:p>
          <a:p>
            <a:r>
              <a:rPr lang="en-US" altLang="en-US" dirty="0" smtClean="0"/>
              <a:t>Also specifies the </a:t>
            </a:r>
            <a:r>
              <a:rPr lang="en-US" altLang="en-US" dirty="0"/>
              <a:t>order in which they are to be carried out.</a:t>
            </a:r>
          </a:p>
        </p:txBody>
      </p:sp>
    </p:spTree>
    <p:extLst>
      <p:ext uri="{BB962C8B-B14F-4D97-AF65-F5344CB8AC3E}">
        <p14:creationId xmlns:p14="http://schemas.microsoft.com/office/powerpoint/2010/main" val="341743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708097" y="2582944"/>
            <a:ext cx="7329932" cy="385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0000"/>
                </a:solidFill>
              </a:rPr>
              <a:t>Generalization</a:t>
            </a:r>
            <a:r>
              <a:rPr lang="en-US" dirty="0" smtClean="0"/>
              <a:t> Relationship</a:t>
            </a:r>
            <a:endParaRPr lang="en-US" dirty="0"/>
          </a:p>
        </p:txBody>
      </p:sp>
      <p:sp>
        <p:nvSpPr>
          <p:cNvPr id="3" name="Content Placeholder 2"/>
          <p:cNvSpPr>
            <a:spLocks noGrp="1"/>
          </p:cNvSpPr>
          <p:nvPr>
            <p:ph idx="1"/>
          </p:nvPr>
        </p:nvSpPr>
        <p:spPr>
          <a:xfrm>
            <a:off x="197708" y="2222287"/>
            <a:ext cx="4329081" cy="4215583"/>
          </a:xfrm>
        </p:spPr>
        <p:txBody>
          <a:bodyPr/>
          <a:lstStyle/>
          <a:p>
            <a:r>
              <a:rPr lang="en-US" dirty="0" smtClean="0"/>
              <a:t>Replaces generic functionality with an concrete implementation</a:t>
            </a:r>
          </a:p>
          <a:p>
            <a:pPr lvl="1"/>
            <a:r>
              <a:rPr lang="en-US" dirty="0" smtClean="0"/>
              <a:t>arrow goes toward extended use case</a:t>
            </a:r>
            <a:endParaRPr lang="en-US" dirty="0"/>
          </a:p>
        </p:txBody>
      </p:sp>
      <p:grpSp>
        <p:nvGrpSpPr>
          <p:cNvPr id="16" name="Group 15"/>
          <p:cNvGrpSpPr/>
          <p:nvPr/>
        </p:nvGrpSpPr>
        <p:grpSpPr>
          <a:xfrm>
            <a:off x="4708097" y="2753061"/>
            <a:ext cx="6916645" cy="3514691"/>
            <a:chOff x="4708097" y="2753061"/>
            <a:chExt cx="6916645" cy="3514691"/>
          </a:xfrm>
        </p:grpSpPr>
        <p:sp>
          <p:nvSpPr>
            <p:cNvPr id="8" name="Line 18"/>
            <p:cNvSpPr>
              <a:spLocks noChangeShapeType="1"/>
            </p:cNvSpPr>
            <p:nvPr/>
          </p:nvSpPr>
          <p:spPr bwMode="auto">
            <a:xfrm flipV="1">
              <a:off x="7770907" y="3593905"/>
              <a:ext cx="879854" cy="698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5" name="Group 4"/>
            <p:cNvGrpSpPr/>
            <p:nvPr/>
          </p:nvGrpSpPr>
          <p:grpSpPr>
            <a:xfrm>
              <a:off x="4708097" y="2753061"/>
              <a:ext cx="6916645" cy="3514691"/>
              <a:chOff x="3435351" y="3113178"/>
              <a:chExt cx="6916645" cy="3514691"/>
            </a:xfrm>
          </p:grpSpPr>
          <p:sp>
            <p:nvSpPr>
              <p:cNvPr id="4" name="Text Box 14"/>
              <p:cNvSpPr txBox="1">
                <a:spLocks noChangeArrowheads="1"/>
              </p:cNvSpPr>
              <p:nvPr/>
            </p:nvSpPr>
            <p:spPr bwMode="auto">
              <a:xfrm>
                <a:off x="3435351" y="4975316"/>
                <a:ext cx="10128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Clr>
                    <a:schemeClr val="accent1"/>
                  </a:buClr>
                </a:pPr>
                <a:r>
                  <a:rPr kumimoji="1" lang="en-US" sz="1600" dirty="0">
                    <a:latin typeface="Arial" charset="0"/>
                  </a:rPr>
                  <a:t>User</a:t>
                </a:r>
              </a:p>
            </p:txBody>
          </p:sp>
          <p:sp>
            <p:nvSpPr>
              <p:cNvPr id="6" name="Oval 16"/>
              <p:cNvSpPr>
                <a:spLocks noChangeArrowheads="1"/>
              </p:cNvSpPr>
              <p:nvPr/>
            </p:nvSpPr>
            <p:spPr bwMode="auto">
              <a:xfrm>
                <a:off x="6467475" y="3113178"/>
                <a:ext cx="2362200" cy="609600"/>
              </a:xfrm>
              <a:prstGeom prst="ellipse">
                <a:avLst/>
              </a:prstGeom>
              <a:solidFill>
                <a:srgbClr val="99CCFF"/>
              </a:solidFill>
              <a:ln w="9525">
                <a:solidFill>
                  <a:srgbClr val="000000"/>
                </a:solidFill>
                <a:round/>
                <a:headEnd/>
                <a:tailEnd/>
              </a:ln>
            </p:spPr>
            <p:txBody>
              <a:bodyPr wrap="none" anchor="ctr"/>
              <a:lstStyle/>
              <a:p>
                <a:pPr algn="ctr">
                  <a:spcBef>
                    <a:spcPct val="20000"/>
                  </a:spcBef>
                  <a:buClr>
                    <a:schemeClr val="accent1"/>
                  </a:buClr>
                </a:pPr>
                <a:r>
                  <a:rPr kumimoji="1" lang="en-US" sz="1600" dirty="0">
                    <a:solidFill>
                      <a:srgbClr val="000000"/>
                    </a:solidFill>
                    <a:latin typeface="Arial" charset="0"/>
                  </a:rPr>
                  <a:t>Authenticate user</a:t>
                </a:r>
              </a:p>
            </p:txBody>
          </p:sp>
          <p:sp>
            <p:nvSpPr>
              <p:cNvPr id="7" name="Oval 17"/>
              <p:cNvSpPr>
                <a:spLocks noChangeArrowheads="1"/>
              </p:cNvSpPr>
              <p:nvPr/>
            </p:nvSpPr>
            <p:spPr bwMode="auto">
              <a:xfrm>
                <a:off x="4829175" y="4637178"/>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dirty="0">
                    <a:solidFill>
                      <a:srgbClr val="000000"/>
                    </a:solidFill>
                    <a:latin typeface="Arial" charset="0"/>
                  </a:rPr>
                  <a:t>Authenticate by card swipe</a:t>
                </a:r>
              </a:p>
            </p:txBody>
          </p:sp>
          <p:sp>
            <p:nvSpPr>
              <p:cNvPr id="9" name="Line 19"/>
              <p:cNvSpPr>
                <a:spLocks noChangeShapeType="1"/>
              </p:cNvSpPr>
              <p:nvPr/>
            </p:nvSpPr>
            <p:spPr bwMode="auto">
              <a:xfrm flipH="1">
                <a:off x="4035426" y="3481479"/>
                <a:ext cx="2447925" cy="7842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0" name="Object 2"/>
              <p:cNvGraphicFramePr>
                <a:graphicFrameLocks noChangeAspect="1"/>
              </p:cNvGraphicFramePr>
              <p:nvPr>
                <p:extLst>
                  <p:ext uri="{D42A27DB-BD31-4B8C-83A1-F6EECF244321}">
                    <p14:modId xmlns:p14="http://schemas.microsoft.com/office/powerpoint/2010/main" val="1720852616"/>
                  </p:ext>
                </p:extLst>
              </p:nvPr>
            </p:nvGraphicFramePr>
            <p:xfrm>
              <a:off x="3702051" y="3824378"/>
              <a:ext cx="371475" cy="1049338"/>
            </p:xfrm>
            <a:graphic>
              <a:graphicData uri="http://schemas.openxmlformats.org/presentationml/2006/ole">
                <mc:AlternateContent xmlns:mc="http://schemas.openxmlformats.org/markup-compatibility/2006">
                  <mc:Choice xmlns:v="urn:schemas-microsoft-com:vml" Requires="v">
                    <p:oleObj spid="_x0000_s65556" name="Clip" r:id="rId4" imgW="1395413" imgH="3927475" progId="MS_ClipArt_Gallery.2">
                      <p:embed/>
                    </p:oleObj>
                  </mc:Choice>
                  <mc:Fallback>
                    <p:oleObj name="Clip" r:id="rId4" imgW="1395413" imgH="39274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051" y="3824378"/>
                            <a:ext cx="371475" cy="10493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1" name="AutoShape 21"/>
              <p:cNvSpPr>
                <a:spLocks noChangeArrowheads="1"/>
              </p:cNvSpPr>
              <p:nvPr/>
            </p:nvSpPr>
            <p:spPr bwMode="auto">
              <a:xfrm>
                <a:off x="7264734" y="3710078"/>
                <a:ext cx="203200" cy="22860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sp>
            <p:nvSpPr>
              <p:cNvPr id="12" name="Oval 17"/>
              <p:cNvSpPr>
                <a:spLocks noChangeArrowheads="1"/>
              </p:cNvSpPr>
              <p:nvPr/>
            </p:nvSpPr>
            <p:spPr bwMode="auto">
              <a:xfrm>
                <a:off x="7075396" y="5637269"/>
                <a:ext cx="3276600" cy="990600"/>
              </a:xfrm>
              <a:prstGeom prst="ellipse">
                <a:avLst/>
              </a:prstGeom>
              <a:solidFill>
                <a:srgbClr val="99CCFF"/>
              </a:solidFill>
              <a:ln w="9525">
                <a:solidFill>
                  <a:srgbClr val="000000"/>
                </a:solidFill>
                <a:round/>
                <a:headEnd/>
                <a:tailEnd/>
              </a:ln>
            </p:spPr>
            <p:txBody>
              <a:bodyPr anchor="ctr"/>
              <a:lstStyle/>
              <a:p>
                <a:pPr algn="ctr">
                  <a:spcBef>
                    <a:spcPct val="20000"/>
                  </a:spcBef>
                  <a:buClr>
                    <a:schemeClr val="accent1"/>
                  </a:buClr>
                </a:pPr>
                <a:r>
                  <a:rPr kumimoji="1" lang="en-US" sz="1600" dirty="0">
                    <a:solidFill>
                      <a:srgbClr val="000000"/>
                    </a:solidFill>
                    <a:latin typeface="Arial" charset="0"/>
                  </a:rPr>
                  <a:t>Authenticate by iris scan</a:t>
                </a:r>
              </a:p>
            </p:txBody>
          </p:sp>
          <p:sp>
            <p:nvSpPr>
              <p:cNvPr id="13" name="Line 18"/>
              <p:cNvSpPr>
                <a:spLocks noChangeShapeType="1"/>
              </p:cNvSpPr>
              <p:nvPr/>
            </p:nvSpPr>
            <p:spPr bwMode="auto">
              <a:xfrm flipH="1" flipV="1">
                <a:off x="8216825" y="3923334"/>
                <a:ext cx="496871" cy="171393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AutoShape 21"/>
              <p:cNvSpPr>
                <a:spLocks noChangeArrowheads="1"/>
              </p:cNvSpPr>
              <p:nvPr/>
            </p:nvSpPr>
            <p:spPr bwMode="auto">
              <a:xfrm>
                <a:off x="8109613" y="3694734"/>
                <a:ext cx="203200" cy="228600"/>
              </a:xfrm>
              <a:prstGeom prst="triangle">
                <a:avLst>
                  <a:gd name="adj" fmla="val 50000"/>
                </a:avLst>
              </a:prstGeom>
              <a:solidFill>
                <a:srgbClr val="FFFFFF"/>
              </a:solidFill>
              <a:ln w="9525">
                <a:solidFill>
                  <a:schemeClr val="tx1"/>
                </a:solidFill>
                <a:miter lim="800000"/>
                <a:headEnd/>
                <a:tailEnd/>
              </a:ln>
            </p:spPr>
            <p:txBody>
              <a:bodyPr wrap="none" anchor="ctr"/>
              <a:lstStyle/>
              <a:p>
                <a:endParaRPr lang="en-US"/>
              </a:p>
            </p:txBody>
          </p:sp>
        </p:grpSp>
      </p:grpSp>
    </p:spTree>
    <p:extLst>
      <p:ext uri="{BB962C8B-B14F-4D97-AF65-F5344CB8AC3E}">
        <p14:creationId xmlns:p14="http://schemas.microsoft.com/office/powerpoint/2010/main" val="1257332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Cases?</a:t>
            </a:r>
            <a:endParaRPr lang="en-US" dirty="0"/>
          </a:p>
        </p:txBody>
      </p:sp>
      <p:sp>
        <p:nvSpPr>
          <p:cNvPr id="3" name="Content Placeholder 2"/>
          <p:cNvSpPr>
            <a:spLocks noGrp="1"/>
          </p:cNvSpPr>
          <p:nvPr>
            <p:ph idx="1"/>
          </p:nvPr>
        </p:nvSpPr>
        <p:spPr/>
        <p:txBody>
          <a:bodyPr/>
          <a:lstStyle/>
          <a:p>
            <a:r>
              <a:rPr lang="en-US" dirty="0" smtClean="0"/>
              <a:t>Visual representation easy to understand</a:t>
            </a:r>
          </a:p>
          <a:p>
            <a:r>
              <a:rPr lang="en-US" dirty="0" smtClean="0"/>
              <a:t>Relationships are opportunities for reuse</a:t>
            </a:r>
          </a:p>
          <a:p>
            <a:r>
              <a:rPr lang="en-US" dirty="0" smtClean="0"/>
              <a:t>Use case descriptions can be basis for testing</a:t>
            </a:r>
          </a:p>
          <a:p>
            <a:r>
              <a:rPr lang="en-US" dirty="0" smtClean="0"/>
              <a:t>Can be the basis for planning and scheduling</a:t>
            </a:r>
            <a:endParaRPr lang="en-US" dirty="0"/>
          </a:p>
        </p:txBody>
      </p:sp>
    </p:spTree>
    <p:extLst>
      <p:ext uri="{BB962C8B-B14F-4D97-AF65-F5344CB8AC3E}">
        <p14:creationId xmlns:p14="http://schemas.microsoft.com/office/powerpoint/2010/main" val="75372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Activity 1: </a:t>
            </a:r>
            <a:br>
              <a:rPr lang="en-US" dirty="0" smtClean="0"/>
            </a:br>
            <a:r>
              <a:rPr lang="en-US" dirty="0" smtClean="0"/>
              <a:t>In-Class Use Case Modeling Exercise</a:t>
            </a:r>
            <a:endParaRPr lang="en-US" dirty="0"/>
          </a:p>
        </p:txBody>
      </p:sp>
      <p:sp>
        <p:nvSpPr>
          <p:cNvPr id="3" name="Content Placeholder 2"/>
          <p:cNvSpPr>
            <a:spLocks noGrp="1"/>
          </p:cNvSpPr>
          <p:nvPr>
            <p:ph idx="1"/>
          </p:nvPr>
        </p:nvSpPr>
        <p:spPr>
          <a:xfrm>
            <a:off x="457199" y="2211859"/>
            <a:ext cx="11380573" cy="4469371"/>
          </a:xfrm>
        </p:spPr>
        <p:txBody>
          <a:bodyPr>
            <a:normAutofit/>
          </a:bodyPr>
          <a:lstStyle/>
          <a:p>
            <a:r>
              <a:rPr lang="en-US" dirty="0" smtClean="0"/>
              <a:t>1. Draw a use case diagram for the following system:  </a:t>
            </a:r>
          </a:p>
          <a:p>
            <a:pPr lvl="1"/>
            <a:r>
              <a:rPr lang="en-US" dirty="0" smtClean="0"/>
              <a:t>The website shall allow users to view all of their bills with Shelby County (such as trash bills, water bills property taxes due, and parking tickets).  A bill is expected to be paid on time, but there should be a mechanism to pay a late bill as well.  To pay a bill, the user can choose the method (card, online check, or bank draft), the payment date, and the amount of the bill to pay.  The user can view their current and past bills.  Each evening, the system will interact with an external database that is able to process the daily payment transactions.  This database interacts with the credit card companies and banks directly to process the payments.  </a:t>
            </a:r>
          </a:p>
          <a:p>
            <a:pPr lvl="1"/>
            <a:r>
              <a:rPr lang="en-US" dirty="0" smtClean="0"/>
              <a:t>Before viewing or paying any bills, the user must authenticate with the system by providing their username and password.  If they don’t have these credentials, there will be an option on the homepage to create an account.  Otherwise, once the user successfully logs in, they are able to view all of their bills and select to pay one or more bills.</a:t>
            </a:r>
          </a:p>
          <a:p>
            <a:r>
              <a:rPr lang="en-US" dirty="0" smtClean="0"/>
              <a:t>2. If generalization relation(s) exist in your use case diagram (hint: at least one should), write a use case description for at least one of those generalization relations</a:t>
            </a:r>
          </a:p>
          <a:p>
            <a:r>
              <a:rPr lang="en-US" dirty="0" smtClean="0"/>
              <a:t>Upload your use case diagram and use case description into Canvas</a:t>
            </a:r>
          </a:p>
        </p:txBody>
      </p:sp>
    </p:spTree>
    <p:extLst>
      <p:ext uri="{BB962C8B-B14F-4D97-AF65-F5344CB8AC3E}">
        <p14:creationId xmlns:p14="http://schemas.microsoft.com/office/powerpoint/2010/main" val="206419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Preparation Activity 2</a:t>
            </a:r>
            <a:endParaRPr lang="en-US" dirty="0"/>
          </a:p>
        </p:txBody>
      </p:sp>
      <p:sp>
        <p:nvSpPr>
          <p:cNvPr id="3" name="Content Placeholder 2"/>
          <p:cNvSpPr>
            <a:spLocks noGrp="1"/>
          </p:cNvSpPr>
          <p:nvPr>
            <p:ph idx="1"/>
          </p:nvPr>
        </p:nvSpPr>
        <p:spPr>
          <a:xfrm>
            <a:off x="818712" y="2222287"/>
            <a:ext cx="10554574" cy="3993162"/>
          </a:xfrm>
        </p:spPr>
        <p:txBody>
          <a:bodyPr>
            <a:normAutofit lnSpcReduction="10000"/>
          </a:bodyPr>
          <a:lstStyle/>
          <a:p>
            <a:r>
              <a:rPr lang="en-US" dirty="0" smtClean="0"/>
              <a:t>Write up responses to the following questions </a:t>
            </a:r>
            <a:r>
              <a:rPr lang="en-US" b="1" dirty="0" smtClean="0"/>
              <a:t>(Due by 11:59pm tonight (1/24/17)):</a:t>
            </a:r>
          </a:p>
          <a:p>
            <a:pPr lvl="1"/>
            <a:r>
              <a:rPr lang="en-US" dirty="0" smtClean="0"/>
              <a:t>What is a single use case?</a:t>
            </a:r>
          </a:p>
          <a:p>
            <a:pPr lvl="1"/>
            <a:r>
              <a:rPr lang="en-US" dirty="0" smtClean="0"/>
              <a:t>What is a use case description?</a:t>
            </a:r>
          </a:p>
          <a:p>
            <a:pPr lvl="1"/>
            <a:r>
              <a:rPr lang="en-US" dirty="0" smtClean="0"/>
              <a:t>What is a use case diagram?</a:t>
            </a:r>
          </a:p>
          <a:p>
            <a:pPr lvl="1"/>
            <a:r>
              <a:rPr lang="en-US" dirty="0" smtClean="0"/>
              <a:t>What is an actor?</a:t>
            </a:r>
          </a:p>
          <a:p>
            <a:pPr lvl="1"/>
            <a:r>
              <a:rPr lang="en-US" dirty="0" smtClean="0"/>
              <a:t>What is a relation?</a:t>
            </a:r>
          </a:p>
          <a:p>
            <a:pPr lvl="2"/>
            <a:r>
              <a:rPr lang="en-US" dirty="0" smtClean="0"/>
              <a:t>includes relation?</a:t>
            </a:r>
          </a:p>
          <a:p>
            <a:pPr lvl="2"/>
            <a:r>
              <a:rPr lang="en-US" dirty="0" smtClean="0"/>
              <a:t>extends relation?</a:t>
            </a:r>
          </a:p>
          <a:p>
            <a:pPr lvl="2"/>
            <a:r>
              <a:rPr lang="en-US" dirty="0" smtClean="0"/>
              <a:t>generalization relation?</a:t>
            </a:r>
          </a:p>
          <a:p>
            <a:pPr lvl="2"/>
            <a:r>
              <a:rPr lang="en-US" dirty="0" smtClean="0"/>
              <a:t>which way does the arrow go?</a:t>
            </a:r>
          </a:p>
          <a:p>
            <a:r>
              <a:rPr lang="en-US" dirty="0" smtClean="0"/>
              <a:t>Upload Participation Activity 1 deliverables </a:t>
            </a:r>
            <a:r>
              <a:rPr lang="en-US" b="1" dirty="0" smtClean="0"/>
              <a:t>(Due by Tuesday, January 31, 2017)</a:t>
            </a:r>
          </a:p>
          <a:p>
            <a:endParaRPr lang="en-US" dirty="0"/>
          </a:p>
        </p:txBody>
      </p:sp>
    </p:spTree>
    <p:extLst>
      <p:ext uri="{BB962C8B-B14F-4D97-AF65-F5344CB8AC3E}">
        <p14:creationId xmlns:p14="http://schemas.microsoft.com/office/powerpoint/2010/main" val="1915204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BA9C08-E43D-1D4E-9059-7203FFCCB0D8}" type="slidenum">
              <a:rPr lang="en-US" altLang="en-US"/>
              <a:pPr/>
              <a:t>4</a:t>
            </a:fld>
            <a:endParaRPr lang="en-US" altLang="en-US"/>
          </a:p>
        </p:txBody>
      </p:sp>
      <p:sp>
        <p:nvSpPr>
          <p:cNvPr id="16386" name="Rectangle 2"/>
          <p:cNvSpPr>
            <a:spLocks noGrp="1" noChangeArrowheads="1"/>
          </p:cNvSpPr>
          <p:nvPr>
            <p:ph type="title"/>
          </p:nvPr>
        </p:nvSpPr>
        <p:spPr>
          <a:xfrm>
            <a:off x="719191" y="76200"/>
            <a:ext cx="9491609" cy="1143000"/>
          </a:xfrm>
        </p:spPr>
        <p:txBody>
          <a:bodyPr/>
          <a:lstStyle/>
          <a:p>
            <a:r>
              <a:rPr lang="en-US" altLang="en-US" smtClean="0"/>
              <a:t>Code-and-Fix </a:t>
            </a:r>
            <a:r>
              <a:rPr lang="en-US" altLang="en-US" dirty="0"/>
              <a:t>Life-Cycle Model</a:t>
            </a:r>
          </a:p>
        </p:txBody>
      </p:sp>
      <p:graphicFrame>
        <p:nvGraphicFramePr>
          <p:cNvPr id="16388" name="Object 4"/>
          <p:cNvGraphicFramePr>
            <a:graphicFrameLocks noGrp="1" noChangeAspect="1"/>
          </p:cNvGraphicFramePr>
          <p:nvPr>
            <p:ph idx="1"/>
            <p:extLst>
              <p:ext uri="{D42A27DB-BD31-4B8C-83A1-F6EECF244321}">
                <p14:modId xmlns:p14="http://schemas.microsoft.com/office/powerpoint/2010/main" val="873645142"/>
              </p:ext>
            </p:extLst>
          </p:nvPr>
        </p:nvGraphicFramePr>
        <p:xfrm>
          <a:off x="6177886" y="2122088"/>
          <a:ext cx="5562600" cy="3929391"/>
        </p:xfrm>
        <a:graphic>
          <a:graphicData uri="http://schemas.openxmlformats.org/presentationml/2006/ole">
            <mc:AlternateContent xmlns:mc="http://schemas.openxmlformats.org/markup-compatibility/2006">
              <mc:Choice xmlns:v="urn:schemas-microsoft-com:vml" Requires="v">
                <p:oleObj spid="_x0000_s4130" name="Image" r:id="rId4" imgW="4876397" imgH="3535388" progId="Photoshop.Image.6">
                  <p:embed/>
                </p:oleObj>
              </mc:Choice>
              <mc:Fallback>
                <p:oleObj name="Image" r:id="rId4" imgW="4876397" imgH="3535388"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886" y="2122088"/>
                        <a:ext cx="5562600" cy="3929391"/>
                      </a:xfrm>
                      <a:prstGeom prst="rect">
                        <a:avLst/>
                      </a:prstGeom>
                      <a:noFill/>
                      <a:ln>
                        <a:noFill/>
                      </a:ln>
                      <a:effectLst/>
                    </p:spPr>
                  </p:pic>
                </p:oleObj>
              </mc:Fallback>
            </mc:AlternateContent>
          </a:graphicData>
        </a:graphic>
      </p:graphicFrame>
      <p:sp>
        <p:nvSpPr>
          <p:cNvPr id="9" name="Rectangle 3"/>
          <p:cNvSpPr txBox="1">
            <a:spLocks noChangeArrowheads="1"/>
          </p:cNvSpPr>
          <p:nvPr/>
        </p:nvSpPr>
        <p:spPr>
          <a:xfrm>
            <a:off x="259628" y="2268527"/>
            <a:ext cx="5822673" cy="436857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dirty="0" smtClean="0"/>
              <a:t>The easiest way to develop software</a:t>
            </a:r>
          </a:p>
          <a:p>
            <a:pPr lvl="1"/>
            <a:r>
              <a:rPr lang="en-US" altLang="en-US" dirty="0" smtClean="0"/>
              <a:t>No design</a:t>
            </a:r>
          </a:p>
          <a:p>
            <a:pPr lvl="1"/>
            <a:r>
              <a:rPr lang="en-US" altLang="en-US" dirty="0" smtClean="0"/>
              <a:t>No specifications</a:t>
            </a:r>
          </a:p>
          <a:p>
            <a:r>
              <a:rPr lang="en-US" altLang="en-US" dirty="0" smtClean="0"/>
              <a:t>The most expensive approach for maintenance</a:t>
            </a:r>
          </a:p>
          <a:p>
            <a:pPr>
              <a:lnSpc>
                <a:spcPct val="90000"/>
              </a:lnSpc>
            </a:pPr>
            <a:r>
              <a:rPr lang="en-US" altLang="en-US" dirty="0"/>
              <a:t>The product is implemented without requirements or specifications, or any attempt at design.</a:t>
            </a:r>
          </a:p>
          <a:p>
            <a:pPr>
              <a:lnSpc>
                <a:spcPct val="90000"/>
              </a:lnSpc>
            </a:pPr>
            <a:r>
              <a:rPr lang="en-US" altLang="en-US" dirty="0" smtClean="0"/>
              <a:t>The </a:t>
            </a:r>
            <a:r>
              <a:rPr lang="en-US" altLang="en-US" dirty="0"/>
              <a:t>developers simply throw code together and rework it as many times as necessary to satisfy the client</a:t>
            </a:r>
            <a:r>
              <a:rPr lang="en-US" altLang="en-US" dirty="0" smtClean="0"/>
              <a:t>.</a:t>
            </a:r>
            <a:endParaRPr lang="en-US" altLang="en-US" dirty="0"/>
          </a:p>
          <a:p>
            <a:pPr>
              <a:lnSpc>
                <a:spcPct val="90000"/>
              </a:lnSpc>
            </a:pPr>
            <a:r>
              <a:rPr lang="en-US" altLang="en-US" dirty="0" smtClean="0"/>
              <a:t>Used </a:t>
            </a:r>
            <a:r>
              <a:rPr lang="en-US" altLang="en-US" dirty="0"/>
              <a:t>in small </a:t>
            </a:r>
            <a:r>
              <a:rPr lang="en-US" altLang="en-US" dirty="0" smtClean="0"/>
              <a:t>projects </a:t>
            </a:r>
          </a:p>
          <a:p>
            <a:pPr lvl="1">
              <a:lnSpc>
                <a:spcPct val="90000"/>
              </a:lnSpc>
            </a:pPr>
            <a:r>
              <a:rPr lang="en-US" altLang="en-US" dirty="0" smtClean="0"/>
              <a:t>Completely unsatisfactory </a:t>
            </a:r>
            <a:r>
              <a:rPr lang="en-US" altLang="en-US" dirty="0"/>
              <a:t>for products of any reasonable </a:t>
            </a:r>
            <a:r>
              <a:rPr lang="en-US" altLang="en-US" dirty="0" smtClean="0"/>
              <a:t>size</a:t>
            </a:r>
            <a:endParaRPr lang="en-US" altLang="en-US" dirty="0"/>
          </a:p>
          <a:p>
            <a:endParaRPr lang="en-US" altLang="en-US" dirty="0"/>
          </a:p>
        </p:txBody>
      </p:sp>
    </p:spTree>
    <p:extLst>
      <p:ext uri="{BB962C8B-B14F-4D97-AF65-F5344CB8AC3E}">
        <p14:creationId xmlns:p14="http://schemas.microsoft.com/office/powerpoint/2010/main" val="81988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94762A7-1735-3F46-A753-580AE399BF04}" type="slidenum">
              <a:rPr lang="en-US" altLang="en-US"/>
              <a:pPr/>
              <a:t>5</a:t>
            </a:fld>
            <a:endParaRPr lang="en-US" altLang="en-US"/>
          </a:p>
        </p:txBody>
      </p:sp>
      <p:sp>
        <p:nvSpPr>
          <p:cNvPr id="18434" name="Rectangle 2"/>
          <p:cNvSpPr>
            <a:spLocks noGrp="1" noChangeArrowheads="1"/>
          </p:cNvSpPr>
          <p:nvPr>
            <p:ph type="title"/>
          </p:nvPr>
        </p:nvSpPr>
        <p:spPr>
          <a:xfrm>
            <a:off x="779124" y="355600"/>
            <a:ext cx="8229600" cy="1143000"/>
          </a:xfrm>
        </p:spPr>
        <p:txBody>
          <a:bodyPr/>
          <a:lstStyle/>
          <a:p>
            <a:r>
              <a:rPr lang="en-US" altLang="en-US" smtClean="0"/>
              <a:t>Waterfall </a:t>
            </a:r>
            <a:r>
              <a:rPr lang="en-US" altLang="en-US"/>
              <a:t>Life-Cycle Model</a:t>
            </a:r>
          </a:p>
        </p:txBody>
      </p:sp>
      <p:graphicFrame>
        <p:nvGraphicFramePr>
          <p:cNvPr id="18436" name="Object 4"/>
          <p:cNvGraphicFramePr>
            <a:graphicFrameLocks noGrp="1" noChangeAspect="1"/>
          </p:cNvGraphicFramePr>
          <p:nvPr>
            <p:ph idx="1"/>
            <p:extLst>
              <p:ext uri="{D42A27DB-BD31-4B8C-83A1-F6EECF244321}">
                <p14:modId xmlns:p14="http://schemas.microsoft.com/office/powerpoint/2010/main" val="1206137305"/>
              </p:ext>
            </p:extLst>
          </p:nvPr>
        </p:nvGraphicFramePr>
        <p:xfrm>
          <a:off x="6625547" y="2208288"/>
          <a:ext cx="4766353" cy="3866377"/>
        </p:xfrm>
        <a:graphic>
          <a:graphicData uri="http://schemas.openxmlformats.org/presentationml/2006/ole">
            <mc:AlternateContent xmlns:mc="http://schemas.openxmlformats.org/markup-compatibility/2006">
              <mc:Choice xmlns:v="urn:schemas-microsoft-com:vml" Requires="v">
                <p:oleObj spid="_x0000_s7202" name="Image" r:id="rId3" imgW="4876397" imgH="3955977" progId="Photoshop.Image.6">
                  <p:embed/>
                </p:oleObj>
              </mc:Choice>
              <mc:Fallback>
                <p:oleObj name="Image" r:id="rId3" imgW="4876397" imgH="3955977"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547" y="2208288"/>
                        <a:ext cx="4766353" cy="3866377"/>
                      </a:xfrm>
                      <a:prstGeom prst="rect">
                        <a:avLst/>
                      </a:prstGeom>
                      <a:noFill/>
                      <a:ln>
                        <a:noFill/>
                      </a:ln>
                      <a:effectLst/>
                    </p:spPr>
                  </p:pic>
                </p:oleObj>
              </mc:Fallback>
            </mc:AlternateContent>
          </a:graphicData>
        </a:graphic>
      </p:graphicFrame>
      <p:sp>
        <p:nvSpPr>
          <p:cNvPr id="7" name="Rectangle 3"/>
          <p:cNvSpPr txBox="1">
            <a:spLocks noChangeArrowheads="1"/>
          </p:cNvSpPr>
          <p:nvPr/>
        </p:nvSpPr>
        <p:spPr>
          <a:xfrm>
            <a:off x="578445" y="2208288"/>
            <a:ext cx="5822673" cy="436857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dirty="0" smtClean="0"/>
              <a:t>Linear model with feedback loops</a:t>
            </a:r>
          </a:p>
          <a:p>
            <a:r>
              <a:rPr lang="en-US" altLang="en-US" dirty="0"/>
              <a:t>No phase is complete until </a:t>
            </a:r>
            <a:endParaRPr lang="en-US" altLang="en-US" dirty="0" smtClean="0"/>
          </a:p>
          <a:p>
            <a:pPr lvl="1"/>
            <a:r>
              <a:rPr lang="en-US" altLang="en-US" b="1" dirty="0" smtClean="0"/>
              <a:t>documentation</a:t>
            </a:r>
            <a:r>
              <a:rPr lang="en-US" altLang="en-US" dirty="0" smtClean="0"/>
              <a:t> </a:t>
            </a:r>
            <a:r>
              <a:rPr lang="en-US" altLang="en-US" dirty="0"/>
              <a:t>for that phase has been completed </a:t>
            </a:r>
            <a:endParaRPr lang="en-US" altLang="en-US" dirty="0" smtClean="0"/>
          </a:p>
          <a:p>
            <a:pPr lvl="1"/>
            <a:r>
              <a:rPr lang="en-US" altLang="en-US" dirty="0" smtClean="0"/>
              <a:t>products </a:t>
            </a:r>
            <a:r>
              <a:rPr lang="en-US" altLang="en-US" dirty="0"/>
              <a:t>of that phase have been approved by the </a:t>
            </a:r>
            <a:r>
              <a:rPr lang="en-US" altLang="en-US" b="1" dirty="0"/>
              <a:t>software quality assurance</a:t>
            </a:r>
            <a:r>
              <a:rPr lang="en-US" altLang="en-US" dirty="0"/>
              <a:t> (SQA) group.</a:t>
            </a:r>
          </a:p>
          <a:p>
            <a:r>
              <a:rPr lang="en-US" altLang="en-US" dirty="0"/>
              <a:t>If the products of an earlier phase have to be changed as a consequence of following a </a:t>
            </a:r>
            <a:r>
              <a:rPr lang="en-US" altLang="en-US" b="1" dirty="0"/>
              <a:t>feedback loop</a:t>
            </a:r>
            <a:r>
              <a:rPr lang="en-US" altLang="en-US" dirty="0"/>
              <a:t>, that earlier phase is deemed to be complete only when the documentation for the phase has been modified and the modifications have been checked by the SQA group</a:t>
            </a:r>
            <a:r>
              <a:rPr lang="en-US" altLang="en-US" dirty="0" smtClean="0"/>
              <a:t>.</a:t>
            </a:r>
          </a:p>
          <a:p>
            <a:endParaRPr lang="en-US" altLang="en-US" dirty="0"/>
          </a:p>
        </p:txBody>
      </p:sp>
    </p:spTree>
    <p:extLst>
      <p:ext uri="{BB962C8B-B14F-4D97-AF65-F5344CB8AC3E}">
        <p14:creationId xmlns:p14="http://schemas.microsoft.com/office/powerpoint/2010/main" val="40481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B429E23-D4C3-474F-966A-12B6DC76E26F}" type="slidenum">
              <a:rPr lang="en-US" altLang="en-US"/>
              <a:pPr/>
              <a:t>6</a:t>
            </a:fld>
            <a:endParaRPr lang="en-US" altLang="en-US"/>
          </a:p>
        </p:txBody>
      </p:sp>
      <p:sp>
        <p:nvSpPr>
          <p:cNvPr id="26626" name="Rectangle 2"/>
          <p:cNvSpPr>
            <a:spLocks noGrp="1" noChangeArrowheads="1"/>
          </p:cNvSpPr>
          <p:nvPr>
            <p:ph type="title"/>
          </p:nvPr>
        </p:nvSpPr>
        <p:spPr>
          <a:xfrm>
            <a:off x="698945" y="304801"/>
            <a:ext cx="10510463" cy="1143000"/>
          </a:xfrm>
        </p:spPr>
        <p:txBody>
          <a:bodyPr/>
          <a:lstStyle/>
          <a:p>
            <a:r>
              <a:rPr lang="en-US" altLang="en-US" smtClean="0"/>
              <a:t>Rapid-Prototyping Life-Cycle </a:t>
            </a:r>
            <a:r>
              <a:rPr lang="en-US" altLang="en-US"/>
              <a:t>Model</a:t>
            </a:r>
          </a:p>
        </p:txBody>
      </p:sp>
      <p:graphicFrame>
        <p:nvGraphicFramePr>
          <p:cNvPr id="26629" name="Object 5"/>
          <p:cNvGraphicFramePr>
            <a:graphicFrameLocks noGrp="1" noChangeAspect="1"/>
          </p:cNvGraphicFramePr>
          <p:nvPr>
            <p:ph idx="1"/>
            <p:extLst>
              <p:ext uri="{D42A27DB-BD31-4B8C-83A1-F6EECF244321}">
                <p14:modId xmlns:p14="http://schemas.microsoft.com/office/powerpoint/2010/main" val="316702575"/>
              </p:ext>
            </p:extLst>
          </p:nvPr>
        </p:nvGraphicFramePr>
        <p:xfrm>
          <a:off x="6188162" y="2169208"/>
          <a:ext cx="5288928" cy="4237279"/>
        </p:xfrm>
        <a:graphic>
          <a:graphicData uri="http://schemas.openxmlformats.org/presentationml/2006/ole">
            <mc:AlternateContent xmlns:mc="http://schemas.openxmlformats.org/markup-compatibility/2006">
              <mc:Choice xmlns:v="urn:schemas-microsoft-com:vml" Requires="v">
                <p:oleObj spid="_x0000_s12322" name="Image" r:id="rId3" imgW="4876397" imgH="3907213" progId="Photoshop.Image.6">
                  <p:embed/>
                </p:oleObj>
              </mc:Choice>
              <mc:Fallback>
                <p:oleObj name="Image" r:id="rId3" imgW="4876397" imgH="3907213"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162" y="2169208"/>
                        <a:ext cx="5288928" cy="4237279"/>
                      </a:xfrm>
                      <a:prstGeom prst="rect">
                        <a:avLst/>
                      </a:prstGeom>
                      <a:noFill/>
                      <a:ln>
                        <a:noFill/>
                      </a:ln>
                      <a:effectLst/>
                    </p:spPr>
                  </p:pic>
                </p:oleObj>
              </mc:Fallback>
            </mc:AlternateContent>
          </a:graphicData>
        </a:graphic>
      </p:graphicFrame>
      <p:sp>
        <p:nvSpPr>
          <p:cNvPr id="6" name="Rectangle 3"/>
          <p:cNvSpPr txBox="1">
            <a:spLocks noChangeArrowheads="1"/>
          </p:cNvSpPr>
          <p:nvPr/>
        </p:nvSpPr>
        <p:spPr>
          <a:xfrm>
            <a:off x="215759" y="2336558"/>
            <a:ext cx="5709008" cy="49530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altLang="en-US" dirty="0" smtClean="0"/>
              <a:t>Linear model</a:t>
            </a:r>
          </a:p>
          <a:p>
            <a:pPr>
              <a:lnSpc>
                <a:spcPct val="90000"/>
              </a:lnSpc>
            </a:pPr>
            <a:r>
              <a:rPr lang="en-US" altLang="en-US" dirty="0"/>
              <a:t>A rapid prototype </a:t>
            </a:r>
            <a:r>
              <a:rPr lang="en-US" altLang="en-US" dirty="0" smtClean="0"/>
              <a:t>a model that is functional and represents a subset </a:t>
            </a:r>
            <a:r>
              <a:rPr lang="en-US" altLang="en-US" dirty="0"/>
              <a:t>of the </a:t>
            </a:r>
            <a:r>
              <a:rPr lang="en-US" altLang="en-US" dirty="0" smtClean="0"/>
              <a:t>product</a:t>
            </a:r>
            <a:endParaRPr lang="en-US" altLang="en-US" dirty="0"/>
          </a:p>
          <a:p>
            <a:pPr>
              <a:lnSpc>
                <a:spcPct val="90000"/>
              </a:lnSpc>
            </a:pPr>
            <a:r>
              <a:rPr lang="en-US" altLang="en-US" dirty="0"/>
              <a:t>B</a:t>
            </a:r>
            <a:r>
              <a:rPr lang="en-US" altLang="en-US" dirty="0" smtClean="0"/>
              <a:t>uild </a:t>
            </a:r>
            <a:r>
              <a:rPr lang="en-US" altLang="en-US" dirty="0"/>
              <a:t>a rapid prototype and let the client and future users interact and experiment with the rapid prototype.</a:t>
            </a:r>
          </a:p>
          <a:p>
            <a:endParaRPr lang="en-US" altLang="en-US" dirty="0" smtClean="0"/>
          </a:p>
          <a:p>
            <a:endParaRPr lang="en-US" altLang="en-US" dirty="0"/>
          </a:p>
        </p:txBody>
      </p:sp>
    </p:spTree>
    <p:extLst>
      <p:ext uri="{BB962C8B-B14F-4D97-AF65-F5344CB8AC3E}">
        <p14:creationId xmlns:p14="http://schemas.microsoft.com/office/powerpoint/2010/main" val="74256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489269F-49B1-2E40-AC22-0D55AEB917F0}" type="slidenum">
              <a:rPr lang="en-US" altLang="en-US"/>
              <a:pPr/>
              <a:t>7</a:t>
            </a:fld>
            <a:endParaRPr lang="en-US" altLang="en-US"/>
          </a:p>
        </p:txBody>
      </p:sp>
      <p:sp>
        <p:nvSpPr>
          <p:cNvPr id="74754" name="Rectangle 2"/>
          <p:cNvSpPr>
            <a:spLocks noGrp="1" noChangeArrowheads="1"/>
          </p:cNvSpPr>
          <p:nvPr>
            <p:ph type="title"/>
          </p:nvPr>
        </p:nvSpPr>
        <p:spPr>
          <a:xfrm>
            <a:off x="647272" y="381000"/>
            <a:ext cx="9563528" cy="1143000"/>
          </a:xfrm>
        </p:spPr>
        <p:txBody>
          <a:bodyPr/>
          <a:lstStyle/>
          <a:p>
            <a:r>
              <a:rPr lang="en-US" altLang="en-US" dirty="0" smtClean="0"/>
              <a:t>Open-Source </a:t>
            </a:r>
            <a:r>
              <a:rPr lang="en-US" altLang="en-US" dirty="0"/>
              <a:t>Life-Cycle Model</a:t>
            </a:r>
          </a:p>
        </p:txBody>
      </p:sp>
      <p:pic>
        <p:nvPicPr>
          <p:cNvPr id="74756" name="Picture 4" descr="file:///C:/Documents%20and%20Settings/Steve/My%20Documents/=se7%20PowerPoints=/=jpegs=/=Chapter%2002=/sch91264_021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32816" y="2537653"/>
            <a:ext cx="5772364" cy="30087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6" name="Rectangle 3"/>
          <p:cNvSpPr txBox="1">
            <a:spLocks noChangeArrowheads="1"/>
          </p:cNvSpPr>
          <p:nvPr/>
        </p:nvSpPr>
        <p:spPr>
          <a:xfrm>
            <a:off x="334766" y="1327701"/>
            <a:ext cx="5798050" cy="548640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r>
              <a:rPr lang="en-US" altLang="en-US" dirty="0" smtClean="0"/>
              <a:t>Post-delivery maintenance life cycle model</a:t>
            </a:r>
          </a:p>
          <a:p>
            <a:pPr>
              <a:lnSpc>
                <a:spcPct val="90000"/>
              </a:lnSpc>
            </a:pPr>
            <a:r>
              <a:rPr lang="en-US" altLang="en-US" dirty="0" smtClean="0"/>
              <a:t>The first informal phase</a:t>
            </a:r>
          </a:p>
          <a:p>
            <a:pPr lvl="1">
              <a:lnSpc>
                <a:spcPct val="90000"/>
              </a:lnSpc>
            </a:pPr>
            <a:r>
              <a:rPr lang="en-US" altLang="en-US" dirty="0" smtClean="0"/>
              <a:t>One individual builds an initial version and makes it available via the Internet </a:t>
            </a:r>
          </a:p>
          <a:p>
            <a:pPr lvl="1">
              <a:lnSpc>
                <a:spcPct val="90000"/>
              </a:lnSpc>
            </a:pPr>
            <a:r>
              <a:rPr lang="en-US" altLang="en-US" dirty="0" smtClean="0"/>
              <a:t>If there is sufficient interest in the project, the initial version is widely downloaded; users become co-developers; and the product is extended</a:t>
            </a:r>
          </a:p>
          <a:p>
            <a:pPr>
              <a:lnSpc>
                <a:spcPct val="90000"/>
              </a:lnSpc>
            </a:pPr>
            <a:r>
              <a:rPr lang="en-US" altLang="en-US" dirty="0" smtClean="0"/>
              <a:t>Individuals generally work voluntarily on an open-source project in their spare time</a:t>
            </a:r>
            <a:endParaRPr lang="en-US" altLang="en-US" dirty="0"/>
          </a:p>
        </p:txBody>
      </p:sp>
    </p:spTree>
    <p:extLst>
      <p:ext uri="{BB962C8B-B14F-4D97-AF65-F5344CB8AC3E}">
        <p14:creationId xmlns:p14="http://schemas.microsoft.com/office/powerpoint/2010/main" val="26859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A5C9AF8-7EB8-5C4E-BB16-14F04895F9B9}" type="slidenum">
              <a:rPr lang="en-US" altLang="en-US"/>
              <a:pPr/>
              <a:t>8</a:t>
            </a:fld>
            <a:endParaRPr lang="en-US" altLang="en-US"/>
          </a:p>
        </p:txBody>
      </p:sp>
      <p:sp>
        <p:nvSpPr>
          <p:cNvPr id="55298" name="Rectangle 2"/>
          <p:cNvSpPr>
            <a:spLocks noGrp="1" noChangeArrowheads="1"/>
          </p:cNvSpPr>
          <p:nvPr>
            <p:ph type="title"/>
          </p:nvPr>
        </p:nvSpPr>
        <p:spPr>
          <a:xfrm>
            <a:off x="441788" y="517989"/>
            <a:ext cx="11568701" cy="1143000"/>
          </a:xfrm>
        </p:spPr>
        <p:txBody>
          <a:bodyPr/>
          <a:lstStyle/>
          <a:p>
            <a:r>
              <a:rPr lang="en-US" altLang="en-US" smtClean="0"/>
              <a:t>Iterative </a:t>
            </a:r>
            <a:r>
              <a:rPr lang="en-US" altLang="en-US"/>
              <a:t>and </a:t>
            </a:r>
            <a:r>
              <a:rPr lang="en-US" altLang="en-US" smtClean="0"/>
              <a:t>Incremental Life-Cycle </a:t>
            </a:r>
            <a:r>
              <a:rPr lang="en-US" altLang="en-US" dirty="0"/>
              <a:t>Model: Iteration</a:t>
            </a:r>
          </a:p>
        </p:txBody>
      </p:sp>
      <p:sp>
        <p:nvSpPr>
          <p:cNvPr id="55299" name="Rectangle 3"/>
          <p:cNvSpPr>
            <a:spLocks noGrp="1" noChangeArrowheads="1"/>
          </p:cNvSpPr>
          <p:nvPr>
            <p:ph type="body" idx="1"/>
          </p:nvPr>
        </p:nvSpPr>
        <p:spPr>
          <a:xfrm>
            <a:off x="912688" y="2021440"/>
            <a:ext cx="8229600" cy="4953000"/>
          </a:xfrm>
        </p:spPr>
        <p:txBody>
          <a:bodyPr>
            <a:normAutofit/>
          </a:bodyPr>
          <a:lstStyle/>
          <a:p>
            <a:r>
              <a:rPr lang="en-US" altLang="en-US" dirty="0"/>
              <a:t>In the real life, we cannot speak about “the analysis phase”</a:t>
            </a:r>
          </a:p>
          <a:p>
            <a:pPr lvl="1"/>
            <a:r>
              <a:rPr lang="en-US" altLang="en-US" sz="1800" dirty="0"/>
              <a:t>Instead, the operations of the analysis phase are spread out over the life cycle as a consequence of both the moving target problem and the need to correct the inevitable </a:t>
            </a:r>
            <a:r>
              <a:rPr lang="en-US" altLang="en-US" sz="1800" dirty="0" smtClean="0"/>
              <a:t>mistakes</a:t>
            </a:r>
          </a:p>
          <a:p>
            <a:pPr lvl="2"/>
            <a:r>
              <a:rPr lang="en-US" altLang="en-US" dirty="0" smtClean="0"/>
              <a:t>Moving target problem: the </a:t>
            </a:r>
            <a:r>
              <a:rPr lang="en-US" altLang="en-US" dirty="0"/>
              <a:t>requirements change while the software product is being developed.  This change is </a:t>
            </a:r>
            <a:r>
              <a:rPr lang="en-US" altLang="en-US" dirty="0" smtClean="0"/>
              <a:t>inevitable</a:t>
            </a:r>
            <a:endParaRPr lang="en-US" altLang="en-US" dirty="0"/>
          </a:p>
          <a:p>
            <a:r>
              <a:rPr lang="en-US" altLang="en-US" dirty="0"/>
              <a:t>The basic software development process is iterative </a:t>
            </a:r>
          </a:p>
          <a:p>
            <a:pPr lvl="1"/>
            <a:r>
              <a:rPr lang="en-US" altLang="en-US" sz="1800" dirty="0"/>
              <a:t>Each successive version is intended to be closer to its target than its predecessor</a:t>
            </a:r>
          </a:p>
          <a:p>
            <a:endParaRPr lang="en-US" altLang="en-US" dirty="0"/>
          </a:p>
        </p:txBody>
      </p:sp>
    </p:spTree>
    <p:extLst>
      <p:ext uri="{BB962C8B-B14F-4D97-AF65-F5344CB8AC3E}">
        <p14:creationId xmlns:p14="http://schemas.microsoft.com/office/powerpoint/2010/main" val="2092817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F92F7D4-3D2D-E540-BFD6-A26C58288C21}" type="slidenum">
              <a:rPr lang="en-US" altLang="en-US"/>
              <a:pPr/>
              <a:t>9</a:t>
            </a:fld>
            <a:endParaRPr lang="en-US" altLang="en-US"/>
          </a:p>
        </p:txBody>
      </p:sp>
      <p:sp>
        <p:nvSpPr>
          <p:cNvPr id="29698" name="Rectangle 2"/>
          <p:cNvSpPr>
            <a:spLocks noGrp="1" noChangeArrowheads="1"/>
          </p:cNvSpPr>
          <p:nvPr>
            <p:ph type="title"/>
          </p:nvPr>
        </p:nvSpPr>
        <p:spPr>
          <a:xfrm>
            <a:off x="1981200" y="152400"/>
            <a:ext cx="8229600" cy="1143000"/>
          </a:xfrm>
        </p:spPr>
        <p:txBody>
          <a:bodyPr/>
          <a:lstStyle/>
          <a:p>
            <a:r>
              <a:rPr lang="en-US" altLang="en-US"/>
              <a:t>Agile Processes:</a:t>
            </a:r>
            <a:br>
              <a:rPr lang="en-US" altLang="en-US"/>
            </a:br>
            <a:r>
              <a:rPr lang="en-US" altLang="en-US"/>
              <a:t>Extreme Programming (Cont.)</a:t>
            </a:r>
          </a:p>
        </p:txBody>
      </p:sp>
      <p:sp>
        <p:nvSpPr>
          <p:cNvPr id="29699" name="Rectangle 3"/>
          <p:cNvSpPr>
            <a:spLocks noGrp="1" noChangeArrowheads="1"/>
          </p:cNvSpPr>
          <p:nvPr>
            <p:ph type="body" idx="1"/>
          </p:nvPr>
        </p:nvSpPr>
        <p:spPr>
          <a:xfrm>
            <a:off x="818713" y="2622979"/>
            <a:ext cx="10554574" cy="3636511"/>
          </a:xfrm>
        </p:spPr>
        <p:txBody>
          <a:bodyPr>
            <a:normAutofit/>
          </a:bodyPr>
          <a:lstStyle/>
          <a:p>
            <a:pPr>
              <a:lnSpc>
                <a:spcPct val="90000"/>
              </a:lnSpc>
            </a:pPr>
            <a:r>
              <a:rPr lang="en-US" altLang="en-US" dirty="0"/>
              <a:t>Based on the features (</a:t>
            </a:r>
            <a:r>
              <a:rPr lang="en-US" altLang="en-US" dirty="0" smtClean="0"/>
              <a:t>stories/scenarios) </a:t>
            </a:r>
            <a:r>
              <a:rPr lang="en-US" altLang="en-US" dirty="0"/>
              <a:t>the client wants:</a:t>
            </a:r>
          </a:p>
          <a:p>
            <a:pPr lvl="1">
              <a:lnSpc>
                <a:spcPct val="90000"/>
              </a:lnSpc>
            </a:pPr>
            <a:r>
              <a:rPr lang="en-US" altLang="en-US" dirty="0"/>
              <a:t>The development team estimates the duration and cost of each feature</a:t>
            </a:r>
          </a:p>
          <a:p>
            <a:pPr lvl="1">
              <a:lnSpc>
                <a:spcPct val="90000"/>
              </a:lnSpc>
            </a:pPr>
            <a:r>
              <a:rPr lang="en-US" altLang="en-US" dirty="0"/>
              <a:t>The client selects the features for next build using cost-benefit analysis</a:t>
            </a:r>
          </a:p>
          <a:p>
            <a:pPr lvl="1">
              <a:lnSpc>
                <a:spcPct val="90000"/>
              </a:lnSpc>
            </a:pPr>
            <a:r>
              <a:rPr lang="en-US" altLang="en-US" dirty="0"/>
              <a:t>The proposed build is broken down into smaller pieces termed tasks</a:t>
            </a:r>
          </a:p>
          <a:p>
            <a:pPr lvl="1">
              <a:lnSpc>
                <a:spcPct val="90000"/>
              </a:lnSpc>
            </a:pPr>
            <a:r>
              <a:rPr lang="en-US" altLang="en-US" dirty="0"/>
              <a:t>The programmer draws up test cases for a task </a:t>
            </a:r>
            <a:r>
              <a:rPr lang="en-US" altLang="en-US" dirty="0">
                <a:sym typeface="Wingdings" charset="2"/>
              </a:rPr>
              <a:t> Test-driven development (TDD</a:t>
            </a:r>
            <a:r>
              <a:rPr lang="en-US" altLang="en-US" dirty="0" smtClean="0">
                <a:sym typeface="Wingdings" charset="2"/>
              </a:rPr>
              <a:t>)</a:t>
            </a:r>
          </a:p>
          <a:p>
            <a:pPr>
              <a:lnSpc>
                <a:spcPct val="90000"/>
              </a:lnSpc>
            </a:pPr>
            <a:r>
              <a:rPr lang="en-US" altLang="en-US" dirty="0"/>
              <a:t>Pair Programming: The programmer works together with a partner on one screen to implement the task and ensure that all the test cases work correctly</a:t>
            </a:r>
            <a:r>
              <a:rPr lang="en-US" altLang="en-US" dirty="0" smtClean="0"/>
              <a:t>.</a:t>
            </a:r>
            <a:endParaRPr lang="en-US" altLang="en-US" dirty="0"/>
          </a:p>
          <a:p>
            <a:pPr>
              <a:lnSpc>
                <a:spcPct val="90000"/>
              </a:lnSpc>
            </a:pPr>
            <a:r>
              <a:rPr lang="en-US" altLang="en-US" dirty="0"/>
              <a:t>Continuous integration of tasks since a number of pairs implement tasks in parallel</a:t>
            </a:r>
          </a:p>
          <a:p>
            <a:pPr>
              <a:lnSpc>
                <a:spcPct val="90000"/>
              </a:lnSpc>
            </a:pPr>
            <a:r>
              <a:rPr lang="en-US" altLang="en-US" dirty="0" smtClean="0"/>
              <a:t>The </a:t>
            </a:r>
            <a:r>
              <a:rPr lang="en-US" altLang="en-US" dirty="0"/>
              <a:t>TDD test cases used for the task are retained and utilized in all further integration testing.</a:t>
            </a:r>
          </a:p>
          <a:p>
            <a:pPr>
              <a:lnSpc>
                <a:spcPct val="90000"/>
              </a:lnSpc>
            </a:pPr>
            <a:endParaRPr lang="en-US" altLang="en-US" dirty="0">
              <a:solidFill>
                <a:srgbClr val="FF0000"/>
              </a:solidFill>
            </a:endParaRPr>
          </a:p>
          <a:p>
            <a:pPr lvl="1">
              <a:lnSpc>
                <a:spcPct val="90000"/>
              </a:lnSpc>
            </a:pPr>
            <a:endParaRPr lang="en-US" altLang="en-US" dirty="0"/>
          </a:p>
        </p:txBody>
      </p:sp>
    </p:spTree>
    <p:extLst>
      <p:ext uri="{BB962C8B-B14F-4D97-AF65-F5344CB8AC3E}">
        <p14:creationId xmlns:p14="http://schemas.microsoft.com/office/powerpoint/2010/main" val="4036968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169</TotalTime>
  <Words>1909</Words>
  <Application>Microsoft Macintosh PowerPoint</Application>
  <PresentationFormat>Widescreen</PresentationFormat>
  <Paragraphs>284</Paragraphs>
  <Slides>33</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4" baseType="lpstr">
      <vt:lpstr>Calibri</vt:lpstr>
      <vt:lpstr>Century Gothic</vt:lpstr>
      <vt:lpstr>Helvetica</vt:lpstr>
      <vt:lpstr>ＭＳ Ｐゴシック</vt:lpstr>
      <vt:lpstr>Times New Roman</vt:lpstr>
      <vt:lpstr>Wingdings</vt:lpstr>
      <vt:lpstr>Wingdings 2</vt:lpstr>
      <vt:lpstr>Arial</vt:lpstr>
      <vt:lpstr>Quotable</vt:lpstr>
      <vt:lpstr>Image</vt:lpstr>
      <vt:lpstr>Clip</vt:lpstr>
      <vt:lpstr>COMET Use Case-Based Software Life Cycle &amp; Use Case Modeling</vt:lpstr>
      <vt:lpstr>In Class: Straw House Activity</vt:lpstr>
      <vt:lpstr>Life-Cycle Model</vt:lpstr>
      <vt:lpstr>Code-and-Fix Life-Cycle Model</vt:lpstr>
      <vt:lpstr>Waterfall Life-Cycle Model</vt:lpstr>
      <vt:lpstr>Rapid-Prototyping Life-Cycle Model</vt:lpstr>
      <vt:lpstr>Open-Source Life-Cycle Model</vt:lpstr>
      <vt:lpstr>Iterative and Incremental Life-Cycle Model: Iteration</vt:lpstr>
      <vt:lpstr>Agile Processes: Extreme Programming (Cont.)</vt:lpstr>
      <vt:lpstr>Spiral Life-Cycle Model</vt:lpstr>
      <vt:lpstr>Full Spiral Life-Cycle Model</vt:lpstr>
      <vt:lpstr>Unified Software Development Process</vt:lpstr>
      <vt:lpstr>Unified Software Development Process</vt:lpstr>
      <vt:lpstr>COMET Use Case-Based Software Life Cycle</vt:lpstr>
      <vt:lpstr>COMET Use Case Based Software Life Cycle Model</vt:lpstr>
      <vt:lpstr>Requirements Modeling</vt:lpstr>
      <vt:lpstr>Watch the video on use cases</vt:lpstr>
      <vt:lpstr>Quick Check-In</vt:lpstr>
      <vt:lpstr>Use Cases are one way to capture requirements</vt:lpstr>
      <vt:lpstr>Use Case Description</vt:lpstr>
      <vt:lpstr>Use Case Diagrams</vt:lpstr>
      <vt:lpstr>How to construct Use Cases: First, identify actors</vt:lpstr>
      <vt:lpstr>Answer: identify three actors for an ATM</vt:lpstr>
      <vt:lpstr>Relationships between actors</vt:lpstr>
      <vt:lpstr>How to construct use cases: Next, identify user goals</vt:lpstr>
      <vt:lpstr>Answer: identify five use cases for an ATM</vt:lpstr>
      <vt:lpstr>How to construct use cases: Finally, add relationships</vt:lpstr>
      <vt:lpstr>Includes relationship</vt:lpstr>
      <vt:lpstr>Extends Relationship</vt:lpstr>
      <vt:lpstr>Generalization Relationship</vt:lpstr>
      <vt:lpstr>Why Use Cases?</vt:lpstr>
      <vt:lpstr>Participation Activity 1:  In-Class Use Case Modeling Exercise</vt:lpstr>
      <vt:lpstr>Preparation Activity 2</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Life Cycle Models</dc:title>
  <dc:creator>Jakita Thomas</dc:creator>
  <cp:lastModifiedBy>Jakita Thomas</cp:lastModifiedBy>
  <cp:revision>25</cp:revision>
  <dcterms:created xsi:type="dcterms:W3CDTF">2017-01-19T18:24:17Z</dcterms:created>
  <dcterms:modified xsi:type="dcterms:W3CDTF">2017-01-24T22:01:39Z</dcterms:modified>
</cp:coreProperties>
</file>